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7562850" cy="10688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FC4556-306D-4ACC-A206-A2F0BD53974A}">
  <a:tblStyle styleId="{F6FC4556-306D-4ACC-A206-A2F0BD5397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09"/>
  </p:normalViewPr>
  <p:slideViewPr>
    <p:cSldViewPr snapToGrid="0">
      <p:cViewPr>
        <p:scale>
          <a:sx n="127" d="100"/>
          <a:sy n="127" d="100"/>
        </p:scale>
        <p:origin x="1832" y="-3688"/>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410" y="685800"/>
            <a:ext cx="2425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080884a2a_0_9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080884a2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80884a2a_0_7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80884a2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83" y="1547391"/>
            <a:ext cx="7046400" cy="4265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76" y="5889935"/>
            <a:ext cx="7046400" cy="16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76" y="2298771"/>
            <a:ext cx="7046400" cy="408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76" y="6551017"/>
            <a:ext cx="7046400" cy="2703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76" y="4469940"/>
            <a:ext cx="7046400" cy="174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76" y="2395097"/>
            <a:ext cx="7046400" cy="7100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76"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6401"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76" y="1154659"/>
            <a:ext cx="2322300" cy="1570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76" y="2887895"/>
            <a:ext cx="2322300" cy="660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437" y="935511"/>
            <a:ext cx="5266200" cy="850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1050" y="-260"/>
            <a:ext cx="3780900" cy="1068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69" y="2562809"/>
            <a:ext cx="3345300" cy="3080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69" y="5825407"/>
            <a:ext cx="3345300" cy="256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4973" y="1504787"/>
            <a:ext cx="3173100" cy="767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76" y="8792066"/>
            <a:ext cx="4961100" cy="1257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76" y="924860"/>
            <a:ext cx="7046400" cy="119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76" y="2395097"/>
            <a:ext cx="7046400" cy="7100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6734" y="9691191"/>
            <a:ext cx="4539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97850" y="1435075"/>
            <a:ext cx="7231650" cy="16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15965"/>
                </a:solidFill>
                <a:latin typeface="Calibri"/>
                <a:ea typeface="Calibri"/>
                <a:cs typeface="Calibri"/>
                <a:sym typeface="Calibri"/>
              </a:rPr>
              <a:t>About </a:t>
            </a:r>
            <a:endParaRPr sz="600" b="1"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The Automotive 30% Club is a network of MDs and CEOs from UK based automotive manufacturing, retailing and supplier companies. The network was founded in 2016 by Julia Muir, CEO of Gaia Innovation Ltd, with the purpose of encouraging inclusive leadership and achieving a better gender balance within the automotive industry, and with the aim of filling at least 30% of key leadership positions in the member </a:t>
            </a:r>
            <a:r>
              <a:rPr lang="en" sz="1200" dirty="0" err="1">
                <a:solidFill>
                  <a:srgbClr val="015965"/>
                </a:solidFill>
                <a:latin typeface="Calibri"/>
                <a:ea typeface="Calibri"/>
                <a:cs typeface="Calibri"/>
                <a:sym typeface="Calibri"/>
              </a:rPr>
              <a:t>organisations</a:t>
            </a:r>
            <a:r>
              <a:rPr lang="en" sz="1200" dirty="0">
                <a:solidFill>
                  <a:srgbClr val="015965"/>
                </a:solidFill>
                <a:latin typeface="Calibri"/>
                <a:ea typeface="Calibri"/>
                <a:cs typeface="Calibri"/>
                <a:sym typeface="Calibri"/>
              </a:rPr>
              <a:t> with diverse women by 2030 through a “30 by 30” strategy.</a:t>
            </a:r>
            <a:r>
              <a:rPr lang="en" sz="1150" dirty="0">
                <a:solidFill>
                  <a:srgbClr val="015965"/>
                </a:solidFill>
                <a:latin typeface="Calibri"/>
                <a:ea typeface="Calibri"/>
                <a:cs typeface="Calibri"/>
                <a:sym typeface="Calibri"/>
              </a:rPr>
              <a:t> </a:t>
            </a: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l" rtl="0">
              <a:spcBef>
                <a:spcPts val="0"/>
              </a:spcBef>
              <a:spcAft>
                <a:spcPts val="0"/>
              </a:spcAft>
              <a:buNone/>
            </a:pPr>
            <a:r>
              <a:rPr lang="en-GB" sz="1200" b="1" dirty="0">
                <a:solidFill>
                  <a:srgbClr val="015965"/>
                </a:solidFill>
                <a:latin typeface="Calibri"/>
                <a:ea typeface="Calibri"/>
                <a:cs typeface="Calibri"/>
                <a:sym typeface="Calibri"/>
              </a:rPr>
              <a:t>“</a:t>
            </a: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just" rtl="0">
              <a:spcBef>
                <a:spcPts val="0"/>
              </a:spcBef>
              <a:spcAft>
                <a:spcPts val="0"/>
              </a:spcAft>
              <a:buNone/>
            </a:pPr>
            <a:endParaRPr sz="1150" dirty="0">
              <a:solidFill>
                <a:srgbClr val="015965"/>
              </a:solidFill>
              <a:latin typeface="Calibri"/>
              <a:ea typeface="Calibri"/>
              <a:cs typeface="Calibri"/>
              <a:sym typeface="Calibri"/>
            </a:endParaRPr>
          </a:p>
        </p:txBody>
      </p:sp>
      <p:pic>
        <p:nvPicPr>
          <p:cNvPr id="55" name="Google Shape;55;p13"/>
          <p:cNvPicPr preferRelativeResize="0"/>
          <p:nvPr/>
        </p:nvPicPr>
        <p:blipFill rotWithShape="1">
          <a:blip r:embed="rId3">
            <a:alphaModFix/>
          </a:blip>
          <a:srcRect l="21865" r="10794" b="50161"/>
          <a:stretch/>
        </p:blipFill>
        <p:spPr>
          <a:xfrm>
            <a:off x="1602600" y="271175"/>
            <a:ext cx="4011050" cy="544175"/>
          </a:xfrm>
          <a:prstGeom prst="rect">
            <a:avLst/>
          </a:prstGeom>
          <a:noFill/>
          <a:ln>
            <a:noFill/>
          </a:ln>
        </p:spPr>
      </p:pic>
      <p:sp>
        <p:nvSpPr>
          <p:cNvPr id="56" name="Google Shape;56;p13"/>
          <p:cNvSpPr txBox="1"/>
          <p:nvPr/>
        </p:nvSpPr>
        <p:spPr>
          <a:xfrm>
            <a:off x="217800" y="942775"/>
            <a:ext cx="7166400" cy="346355"/>
          </a:xfrm>
          <a:prstGeom prst="rect">
            <a:avLst/>
          </a:prstGeom>
          <a:solidFill>
            <a:srgbClr val="015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Calibri"/>
                <a:ea typeface="Calibri"/>
                <a:cs typeface="Calibri"/>
                <a:sym typeface="Calibri"/>
              </a:rPr>
              <a:t>Club Membership Information</a:t>
            </a:r>
            <a:endParaRPr sz="1800" b="1" dirty="0">
              <a:solidFill>
                <a:srgbClr val="FFFFFF"/>
              </a:solidFill>
              <a:latin typeface="Calibri"/>
              <a:ea typeface="Calibri"/>
              <a:cs typeface="Calibri"/>
              <a:sym typeface="Calibri"/>
            </a:endParaRPr>
          </a:p>
        </p:txBody>
      </p:sp>
      <p:sp>
        <p:nvSpPr>
          <p:cNvPr id="58" name="Google Shape;58;p13"/>
          <p:cNvSpPr txBox="1"/>
          <p:nvPr/>
        </p:nvSpPr>
        <p:spPr>
          <a:xfrm>
            <a:off x="302999" y="4379636"/>
            <a:ext cx="7126501" cy="15594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r>
              <a:rPr lang="en-GB" b="1" dirty="0">
                <a:solidFill>
                  <a:srgbClr val="015965"/>
                </a:solidFill>
                <a:latin typeface="Calibri"/>
                <a:ea typeface="Calibri"/>
                <a:cs typeface="Calibri"/>
                <a:sym typeface="Calibri"/>
              </a:rPr>
              <a:t>30 by 30 Strategy </a:t>
            </a:r>
            <a:endParaRPr lang="en-GB" sz="800" b="1" dirty="0">
              <a:solidFill>
                <a:srgbClr val="015965"/>
              </a:solidFill>
              <a:latin typeface="Calibri"/>
              <a:ea typeface="Calibri"/>
              <a:cs typeface="Calibri"/>
              <a:sym typeface="Calibri"/>
            </a:endParaRPr>
          </a:p>
          <a:p>
            <a:pPr marL="0" lvl="0" indent="0" algn="just" rtl="0">
              <a:spcBef>
                <a:spcPts val="0"/>
              </a:spcBef>
              <a:spcAft>
                <a:spcPts val="0"/>
              </a:spcAft>
              <a:buNone/>
            </a:pPr>
            <a:r>
              <a:rPr lang="en-GB" sz="1200" dirty="0">
                <a:solidFill>
                  <a:srgbClr val="015965"/>
                </a:solidFill>
                <a:latin typeface="Calibri"/>
                <a:ea typeface="Calibri"/>
                <a:cs typeface="Calibri"/>
                <a:sym typeface="Calibri"/>
              </a:rPr>
              <a:t>This seeks to achieve business transformation through people - understanding that diverse gender balanced teams lead to better business success. </a:t>
            </a:r>
            <a:r>
              <a:rPr lang="en" sz="1200" dirty="0">
                <a:solidFill>
                  <a:srgbClr val="015965"/>
                </a:solidFill>
                <a:latin typeface="Calibri"/>
                <a:ea typeface="Calibri"/>
                <a:cs typeface="Calibri"/>
                <a:sym typeface="Calibri"/>
              </a:rPr>
              <a:t>The strategy has six steps: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600" b="1"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1. Know Your Data - </a:t>
            </a:r>
            <a:r>
              <a:rPr lang="en" sz="1200" dirty="0">
                <a:solidFill>
                  <a:srgbClr val="015965"/>
                </a:solidFill>
                <a:latin typeface="Calibri"/>
                <a:ea typeface="Calibri"/>
                <a:cs typeface="Calibri"/>
                <a:sym typeface="Calibri"/>
              </a:rPr>
              <a:t>be accountable for progress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2. Reach Out</a:t>
            </a:r>
            <a:r>
              <a:rPr lang="en" sz="1200" dirty="0">
                <a:solidFill>
                  <a:srgbClr val="015965"/>
                </a:solidFill>
                <a:latin typeface="Calibri"/>
                <a:ea typeface="Calibri"/>
                <a:cs typeface="Calibri"/>
                <a:sym typeface="Calibri"/>
              </a:rPr>
              <a:t> </a:t>
            </a:r>
            <a:r>
              <a:rPr lang="en" sz="1200" b="1" dirty="0">
                <a:solidFill>
                  <a:srgbClr val="015965"/>
                </a:solidFill>
                <a:latin typeface="Calibri"/>
                <a:ea typeface="Calibri"/>
                <a:cs typeface="Calibri"/>
                <a:sym typeface="Calibri"/>
              </a:rPr>
              <a:t>to New Talent Pools </a:t>
            </a:r>
            <a:r>
              <a:rPr lang="en" sz="1200" dirty="0">
                <a:solidFill>
                  <a:srgbClr val="015965"/>
                </a:solidFill>
                <a:latin typeface="Calibri"/>
                <a:ea typeface="Calibri"/>
                <a:cs typeface="Calibri"/>
                <a:sym typeface="Calibri"/>
              </a:rPr>
              <a:t>– find new sources of skills </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3. Recalibrate for Inclusion</a:t>
            </a:r>
            <a:r>
              <a:rPr lang="en" sz="1200" dirty="0">
                <a:solidFill>
                  <a:srgbClr val="015965"/>
                </a:solidFill>
                <a:latin typeface="Calibri"/>
                <a:ea typeface="Calibri"/>
                <a:cs typeface="Calibri"/>
                <a:sym typeface="Calibri"/>
              </a:rPr>
              <a:t> – design for productivity not presenteeism</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4. Welcome In The Women </a:t>
            </a:r>
            <a:r>
              <a:rPr lang="en" sz="1200" dirty="0">
                <a:solidFill>
                  <a:srgbClr val="015965"/>
                </a:solidFill>
                <a:latin typeface="Calibri"/>
                <a:ea typeface="Calibri"/>
                <a:cs typeface="Calibri"/>
                <a:sym typeface="Calibri"/>
              </a:rPr>
              <a:t>– recruit equitably </a:t>
            </a:r>
          </a:p>
          <a:p>
            <a:pPr marL="0" lvl="0" indent="0" algn="l" rtl="0">
              <a:spcBef>
                <a:spcPts val="0"/>
              </a:spcBef>
              <a:spcAft>
                <a:spcPts val="0"/>
              </a:spcAft>
              <a:buNone/>
            </a:pPr>
            <a:r>
              <a:rPr lang="en" sz="1200" b="1" dirty="0">
                <a:solidFill>
                  <a:srgbClr val="015965"/>
                </a:solidFill>
                <a:latin typeface="Calibri"/>
                <a:ea typeface="Calibri"/>
                <a:cs typeface="Calibri"/>
                <a:sym typeface="Calibri"/>
              </a:rPr>
              <a:t>5. Pull Women Through the Pipeline </a:t>
            </a:r>
            <a:r>
              <a:rPr lang="en" sz="1200" dirty="0">
                <a:solidFill>
                  <a:srgbClr val="015965"/>
                </a:solidFill>
                <a:latin typeface="Calibri"/>
                <a:ea typeface="Calibri"/>
                <a:cs typeface="Calibri"/>
                <a:sym typeface="Calibri"/>
              </a:rPr>
              <a:t>– promote proportionately</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6. Hold On to Your Investment </a:t>
            </a:r>
            <a:r>
              <a:rPr lang="en" sz="1200" dirty="0">
                <a:solidFill>
                  <a:srgbClr val="015965"/>
                </a:solidFill>
                <a:latin typeface="Calibri"/>
                <a:ea typeface="Calibri"/>
                <a:cs typeface="Calibri"/>
                <a:sym typeface="Calibri"/>
              </a:rPr>
              <a:t>– maintain the balance</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500" dirty="0">
              <a:solidFill>
                <a:srgbClr val="015965"/>
              </a:solidFill>
              <a:latin typeface="Calibri"/>
              <a:ea typeface="Calibri"/>
              <a:cs typeface="Calibri"/>
              <a:sym typeface="Calibri"/>
            </a:endParaRPr>
          </a:p>
        </p:txBody>
      </p:sp>
      <p:sp>
        <p:nvSpPr>
          <p:cNvPr id="59" name="Google Shape;59;p13"/>
          <p:cNvSpPr txBox="1"/>
          <p:nvPr/>
        </p:nvSpPr>
        <p:spPr>
          <a:xfrm>
            <a:off x="302999" y="8731613"/>
            <a:ext cx="7126502" cy="382695"/>
          </a:xfrm>
          <a:prstGeom prst="rect">
            <a:avLst/>
          </a:prstGeom>
          <a:solidFill>
            <a:srgbClr val="01596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solidFill>
                  <a:srgbClr val="FFFFFF"/>
                </a:solidFill>
                <a:latin typeface="Calibri"/>
                <a:ea typeface="Calibri"/>
                <a:cs typeface="Calibri"/>
                <a:sym typeface="Calibri"/>
              </a:rPr>
              <a:t>We Collaborate to Accelerate the Change</a:t>
            </a:r>
            <a:endParaRPr sz="1800" b="1" dirty="0">
              <a:solidFill>
                <a:srgbClr val="FFFFFF"/>
              </a:solidFill>
              <a:latin typeface="Calibri"/>
              <a:ea typeface="Calibri"/>
              <a:cs typeface="Calibri"/>
              <a:sym typeface="Calibri"/>
            </a:endParaRPr>
          </a:p>
        </p:txBody>
      </p:sp>
      <p:sp>
        <p:nvSpPr>
          <p:cNvPr id="60" name="Google Shape;60;p13"/>
          <p:cNvSpPr txBox="1"/>
          <p:nvPr/>
        </p:nvSpPr>
        <p:spPr>
          <a:xfrm>
            <a:off x="302998" y="9155876"/>
            <a:ext cx="7018651" cy="13423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015965"/>
                </a:solidFill>
                <a:latin typeface="Calibri"/>
                <a:ea typeface="Calibri"/>
                <a:cs typeface="Calibri"/>
                <a:sym typeface="Calibri"/>
              </a:rPr>
              <a:t>Our Meetings and Events</a:t>
            </a:r>
          </a:p>
          <a:p>
            <a:pPr marL="0" lvl="0" indent="0" algn="l" rtl="0">
              <a:spcBef>
                <a:spcPts val="0"/>
              </a:spcBef>
              <a:spcAft>
                <a:spcPts val="0"/>
              </a:spcAft>
              <a:buNone/>
            </a:pPr>
            <a:r>
              <a:rPr lang="en-GB" sz="1200" dirty="0">
                <a:solidFill>
                  <a:srgbClr val="015965"/>
                </a:solidFill>
                <a:latin typeface="Calibri"/>
                <a:ea typeface="Calibri"/>
                <a:cs typeface="Calibri"/>
                <a:sym typeface="Calibri"/>
              </a:rPr>
              <a:t>We have closed circle digital meetings that provide a forum for members to candidly discuss key topics and share what has worked in their businesses. Such group meetings are quarterly and include the Retailer CEOs, the Aftermarket Leaders, the OEM People Directors, the 30 by 30 Leaders, and the Early Careers Group. We also hold three Inspiring Conversation digital events a year, and our annual conference takes place in London each May.</a:t>
            </a:r>
            <a:endParaRPr sz="600" dirty="0">
              <a:solidFill>
                <a:srgbClr val="015965"/>
              </a:solidFill>
              <a:latin typeface="Calibri"/>
              <a:ea typeface="Calibri"/>
              <a:cs typeface="Calibri"/>
              <a:sym typeface="Calibri"/>
            </a:endParaRPr>
          </a:p>
        </p:txBody>
      </p:sp>
      <p:sp>
        <p:nvSpPr>
          <p:cNvPr id="4" name="TextBox 3">
            <a:extLst>
              <a:ext uri="{FF2B5EF4-FFF2-40B4-BE49-F238E27FC236}">
                <a16:creationId xmlns:a16="http://schemas.microsoft.com/office/drawing/2014/main" id="{3AC23EE1-31C1-E0F8-4E04-6420FD1A1FF8}"/>
              </a:ext>
            </a:extLst>
          </p:cNvPr>
          <p:cNvSpPr txBox="1"/>
          <p:nvPr/>
        </p:nvSpPr>
        <p:spPr>
          <a:xfrm>
            <a:off x="303000" y="7358585"/>
            <a:ext cx="6703442" cy="1384995"/>
          </a:xfrm>
          <a:prstGeom prst="rect">
            <a:avLst/>
          </a:prstGeom>
          <a:noFill/>
        </p:spPr>
        <p:txBody>
          <a:bodyPr wrap="square" rtlCol="0">
            <a:spAutoFit/>
          </a:bodyPr>
          <a:lstStyle/>
          <a:p>
            <a:pPr marL="0" lvl="0" indent="0" rtl="0">
              <a:spcBef>
                <a:spcPts val="0"/>
              </a:spcBef>
              <a:spcAft>
                <a:spcPts val="0"/>
              </a:spcAft>
              <a:buNone/>
            </a:pPr>
            <a:r>
              <a:rPr lang="en" sz="1200" dirty="0">
                <a:solidFill>
                  <a:srgbClr val="015965"/>
                </a:solidFill>
                <a:latin typeface="Calibri"/>
                <a:ea typeface="Calibri"/>
                <a:cs typeface="Calibri"/>
                <a:sym typeface="Calibri"/>
              </a:rPr>
              <a:t>The 30% target is to set a direction of travel to enable progress to be measured; something that is essential in such an objectives driven business. It is not a quota and we do not endorse positive discrimination. Members share an enthusiasm to improve the gender balance and diversity in the sector, in order to improve the image of the industry, serve the customer base better, enhance company performance, and make the workplace an equitable environment by removing unconscious bias and obstacles that prevent talented diverse women progressing </a:t>
            </a:r>
            <a:r>
              <a:rPr lang="en-GB" sz="1200" dirty="0">
                <a:solidFill>
                  <a:srgbClr val="015965"/>
                </a:solidFill>
                <a:latin typeface="Calibri"/>
                <a:ea typeface="Calibri"/>
                <a:cs typeface="Calibri"/>
                <a:sym typeface="Calibri"/>
              </a:rPr>
              <a:t>up the career ladder</a:t>
            </a:r>
            <a:r>
              <a:rPr lang="en-GB" sz="1150" dirty="0">
                <a:solidFill>
                  <a:srgbClr val="015965"/>
                </a:solidFill>
                <a:latin typeface="Calibri"/>
                <a:ea typeface="Calibri"/>
                <a:cs typeface="Calibri"/>
                <a:sym typeface="Calibri"/>
              </a:rPr>
              <a:t>.</a:t>
            </a:r>
          </a:p>
          <a:p>
            <a:pPr marL="0" lvl="0" indent="0" rtl="0">
              <a:spcBef>
                <a:spcPts val="0"/>
              </a:spcBef>
              <a:spcAft>
                <a:spcPts val="0"/>
              </a:spcAft>
              <a:buNone/>
            </a:pPr>
            <a:endParaRPr lang="en-US" sz="1200" dirty="0"/>
          </a:p>
        </p:txBody>
      </p:sp>
      <p:sp>
        <p:nvSpPr>
          <p:cNvPr id="8" name="TextBox 7">
            <a:extLst>
              <a:ext uri="{FF2B5EF4-FFF2-40B4-BE49-F238E27FC236}">
                <a16:creationId xmlns:a16="http://schemas.microsoft.com/office/drawing/2014/main" id="{7FE6937A-385D-8E36-DA1B-113E2D2732D1}"/>
              </a:ext>
            </a:extLst>
          </p:cNvPr>
          <p:cNvSpPr txBox="1"/>
          <p:nvPr/>
        </p:nvSpPr>
        <p:spPr>
          <a:xfrm>
            <a:off x="2529444" y="2850568"/>
            <a:ext cx="4854756" cy="2677656"/>
          </a:xfrm>
          <a:prstGeom prst="rect">
            <a:avLst/>
          </a:prstGeom>
          <a:noFill/>
        </p:spPr>
        <p:txBody>
          <a:bodyPr wrap="square" rtlCol="0">
            <a:spAutoFit/>
          </a:bodyPr>
          <a:lstStyle/>
          <a:p>
            <a:r>
              <a:rPr lang="en-GB" sz="1200" dirty="0">
                <a:solidFill>
                  <a:srgbClr val="015965"/>
                </a:solidFill>
                <a:latin typeface="Calibri"/>
                <a:ea typeface="Calibri"/>
                <a:cs typeface="Calibri"/>
                <a:sym typeface="Calibri"/>
              </a:rPr>
              <a:t>Our membership is growing at a steady pace. </a:t>
            </a:r>
            <a:r>
              <a:rPr lang="en" sz="1200" dirty="0">
                <a:solidFill>
                  <a:srgbClr val="015965"/>
                </a:solidFill>
                <a:latin typeface="Calibri"/>
                <a:ea typeface="Calibri"/>
                <a:cs typeface="Calibri"/>
                <a:sym typeface="Calibri"/>
              </a:rPr>
              <a:t>Our Partner Sponsor and Patron of the C</a:t>
            </a:r>
            <a:r>
              <a:rPr lang="en-GB" sz="1200" dirty="0">
                <a:solidFill>
                  <a:srgbClr val="015965"/>
                </a:solidFill>
                <a:latin typeface="Calibri"/>
                <a:ea typeface="Calibri"/>
                <a:cs typeface="Calibri"/>
                <a:sym typeface="Calibri"/>
              </a:rPr>
              <a:t>l</a:t>
            </a:r>
            <a:r>
              <a:rPr lang="en" sz="1200" dirty="0" err="1">
                <a:solidFill>
                  <a:srgbClr val="015965"/>
                </a:solidFill>
                <a:latin typeface="Calibri"/>
                <a:ea typeface="Calibri"/>
                <a:cs typeface="Calibri"/>
                <a:sym typeface="Calibri"/>
              </a:rPr>
              <a:t>ub</a:t>
            </a:r>
            <a:r>
              <a:rPr lang="en" sz="1200" dirty="0">
                <a:solidFill>
                  <a:srgbClr val="015965"/>
                </a:solidFill>
                <a:latin typeface="Calibri"/>
                <a:ea typeface="Calibri"/>
                <a:cs typeface="Calibri"/>
                <a:sym typeface="Calibri"/>
              </a:rPr>
              <a:t> is </a:t>
            </a:r>
            <a:r>
              <a:rPr lang="en" sz="1200" b="1" dirty="0">
                <a:solidFill>
                  <a:srgbClr val="015965"/>
                </a:solidFill>
                <a:latin typeface="Calibri"/>
                <a:ea typeface="Calibri"/>
                <a:cs typeface="Calibri"/>
                <a:sym typeface="Calibri"/>
              </a:rPr>
              <a:t>The IMI</a:t>
            </a:r>
            <a:r>
              <a:rPr lang="en" sz="1200" dirty="0">
                <a:solidFill>
                  <a:srgbClr val="015965"/>
                </a:solidFill>
                <a:latin typeface="Calibri"/>
                <a:ea typeface="Calibri"/>
                <a:cs typeface="Calibri"/>
                <a:sym typeface="Calibri"/>
              </a:rPr>
              <a:t>, and our other Patrons are the leaders of Volkswagen Group UK ,Toyota GB Plc, Jardine Motors / Lithia Driveway, Arnold Clark ,</a:t>
            </a:r>
            <a:r>
              <a:rPr lang="en" sz="1200" dirty="0" err="1">
                <a:solidFill>
                  <a:srgbClr val="015965"/>
                </a:solidFill>
                <a:latin typeface="Calibri"/>
                <a:ea typeface="Calibri"/>
                <a:cs typeface="Calibri"/>
                <a:sym typeface="Calibri"/>
              </a:rPr>
              <a:t>Keyloop</a:t>
            </a:r>
            <a:r>
              <a:rPr lang="en" sz="1200" dirty="0">
                <a:solidFill>
                  <a:srgbClr val="015965"/>
                </a:solidFill>
                <a:latin typeface="Calibri"/>
                <a:ea typeface="Calibri"/>
                <a:cs typeface="Calibri"/>
                <a:sym typeface="Calibri"/>
              </a:rPr>
              <a:t>, Auto Trader UK, Cox Automotive,  and LKQ Euro Car Parts. Silver members are the leaders of Kia, Bentley, </a:t>
            </a:r>
            <a:r>
              <a:rPr lang="en" sz="1200" dirty="0" err="1">
                <a:solidFill>
                  <a:srgbClr val="015965"/>
                </a:solidFill>
                <a:latin typeface="Calibri"/>
                <a:ea typeface="Calibri"/>
                <a:cs typeface="Calibri"/>
                <a:sym typeface="Calibri"/>
              </a:rPr>
              <a:t>TrustFord</a:t>
            </a:r>
            <a:r>
              <a:rPr lang="en" sz="1200" dirty="0">
                <a:solidFill>
                  <a:srgbClr val="015965"/>
                </a:solidFill>
                <a:latin typeface="Calibri"/>
                <a:ea typeface="Calibri"/>
                <a:cs typeface="Calibri"/>
                <a:sym typeface="Calibri"/>
              </a:rPr>
              <a:t>, Close Brothers Motor Finance, </a:t>
            </a:r>
            <a:r>
              <a:rPr lang="en" sz="1200" dirty="0" err="1">
                <a:solidFill>
                  <a:srgbClr val="015965"/>
                </a:solidFill>
                <a:latin typeface="Calibri"/>
                <a:ea typeface="Calibri"/>
                <a:cs typeface="Calibri"/>
                <a:sym typeface="Calibri"/>
              </a:rPr>
              <a:t>Motonovo</a:t>
            </a:r>
            <a:r>
              <a:rPr lang="en" sz="1200" dirty="0">
                <a:solidFill>
                  <a:srgbClr val="015965"/>
                </a:solidFill>
                <a:latin typeface="Calibri"/>
                <a:ea typeface="Calibri"/>
                <a:cs typeface="Calibri"/>
                <a:sym typeface="Calibri"/>
              </a:rPr>
              <a:t> Finance, Santander Consumer Finance, Solus Accident Repair, Scania,  SOGO Mobility, V12 Finance, Vantage Motor Group, </a:t>
            </a:r>
            <a:r>
              <a:rPr lang="en" sz="1200" dirty="0" err="1">
                <a:solidFill>
                  <a:srgbClr val="015965"/>
                </a:solidFill>
                <a:latin typeface="Calibri"/>
                <a:ea typeface="Calibri"/>
                <a:cs typeface="Calibri"/>
                <a:sym typeface="Calibri"/>
              </a:rPr>
              <a:t>Stoneacre</a:t>
            </a:r>
            <a:r>
              <a:rPr lang="en" sz="1200" dirty="0">
                <a:solidFill>
                  <a:srgbClr val="015965"/>
                </a:solidFill>
                <a:latin typeface="Calibri"/>
                <a:ea typeface="Calibri"/>
                <a:cs typeface="Calibri"/>
                <a:sym typeface="Calibri"/>
              </a:rPr>
              <a:t>, </a:t>
            </a:r>
            <a:r>
              <a:rPr lang="en" sz="1200" dirty="0" err="1">
                <a:solidFill>
                  <a:srgbClr val="015965"/>
                </a:solidFill>
                <a:latin typeface="Calibri"/>
                <a:ea typeface="Calibri"/>
                <a:cs typeface="Calibri"/>
                <a:sym typeface="Calibri"/>
              </a:rPr>
              <a:t>Carwow</a:t>
            </a:r>
            <a:r>
              <a:rPr lang="en" sz="1200" dirty="0">
                <a:solidFill>
                  <a:srgbClr val="015965"/>
                </a:solidFill>
                <a:latin typeface="Calibri"/>
                <a:ea typeface="Calibri"/>
                <a:cs typeface="Calibri"/>
                <a:sym typeface="Calibri"/>
              </a:rPr>
              <a:t>, Enterprise Holdings, and </a:t>
            </a:r>
            <a:r>
              <a:rPr lang="en" sz="1200" dirty="0" err="1">
                <a:solidFill>
                  <a:srgbClr val="015965"/>
                </a:solidFill>
                <a:latin typeface="Calibri"/>
                <a:ea typeface="Calibri"/>
                <a:cs typeface="Calibri"/>
                <a:sym typeface="Calibri"/>
              </a:rPr>
              <a:t>Thatcham</a:t>
            </a:r>
            <a:r>
              <a:rPr lang="en" sz="1200" dirty="0">
                <a:solidFill>
                  <a:srgbClr val="015965"/>
                </a:solidFill>
                <a:latin typeface="Calibri"/>
                <a:ea typeface="Calibri"/>
                <a:cs typeface="Calibri"/>
                <a:sym typeface="Calibri"/>
              </a:rPr>
              <a:t> R</a:t>
            </a:r>
            <a:r>
              <a:rPr lang="en-GB" sz="1200" dirty="0" err="1">
                <a:solidFill>
                  <a:srgbClr val="015965"/>
                </a:solidFill>
                <a:latin typeface="Calibri"/>
                <a:ea typeface="Calibri"/>
                <a:cs typeface="Calibri"/>
                <a:sym typeface="Calibri"/>
              </a:rPr>
              <a:t>esear</a:t>
            </a:r>
            <a:r>
              <a:rPr lang="en" sz="1200" dirty="0" err="1">
                <a:solidFill>
                  <a:srgbClr val="015965"/>
                </a:solidFill>
                <a:latin typeface="Calibri"/>
                <a:ea typeface="Calibri"/>
                <a:cs typeface="Calibri"/>
                <a:sym typeface="Calibri"/>
              </a:rPr>
              <a:t>ch.</a:t>
            </a:r>
            <a:r>
              <a:rPr lang="en" sz="1200" dirty="0">
                <a:solidFill>
                  <a:srgbClr val="015965"/>
                </a:solidFill>
                <a:latin typeface="Calibri"/>
                <a:ea typeface="Calibri"/>
                <a:cs typeface="Calibri"/>
                <a:sym typeface="Calibri"/>
              </a:rPr>
              <a:t> </a:t>
            </a:r>
            <a:r>
              <a:rPr lang="en-GB" sz="1200" dirty="0">
                <a:solidFill>
                  <a:srgbClr val="015965"/>
                </a:solidFill>
                <a:latin typeface="Calibri"/>
                <a:ea typeface="Calibri"/>
                <a:cs typeface="Calibri"/>
                <a:sym typeface="Calibri"/>
              </a:rPr>
              <a:t> Standard members include the leaders of Renault UK, Volvo Cars UK, Perrys, Vertu Motors, JCT600, Inchcape, Hendy Group, Renault Retail Group, Paragon Bank, Zenith, the NFDA, the IAAF and Dealer Auction Ltd.</a:t>
            </a: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p:txBody>
      </p:sp>
      <p:pic>
        <p:nvPicPr>
          <p:cNvPr id="3" name="Picture 2" descr="A logo for a car company&#10;&#10;Description automatically generated">
            <a:extLst>
              <a:ext uri="{FF2B5EF4-FFF2-40B4-BE49-F238E27FC236}">
                <a16:creationId xmlns:a16="http://schemas.microsoft.com/office/drawing/2014/main" id="{3E8E9D82-C21E-BAF9-FAB9-4D5ABB8D4AD5}"/>
              </a:ext>
            </a:extLst>
          </p:cNvPr>
          <p:cNvPicPr>
            <a:picLocks noChangeAspect="1"/>
          </p:cNvPicPr>
          <p:nvPr/>
        </p:nvPicPr>
        <p:blipFill>
          <a:blip r:embed="rId4"/>
          <a:stretch>
            <a:fillRect/>
          </a:stretch>
        </p:blipFill>
        <p:spPr>
          <a:xfrm>
            <a:off x="310455" y="2850568"/>
            <a:ext cx="2106385" cy="2403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Google Shape;65;p14"/>
          <p:cNvGraphicFramePr/>
          <p:nvPr>
            <p:extLst>
              <p:ext uri="{D42A27DB-BD31-4B8C-83A1-F6EECF244321}">
                <p14:modId xmlns:p14="http://schemas.microsoft.com/office/powerpoint/2010/main" val="1941983406"/>
              </p:ext>
            </p:extLst>
          </p:nvPr>
        </p:nvGraphicFramePr>
        <p:xfrm>
          <a:off x="153400" y="3039513"/>
          <a:ext cx="7295150" cy="7541825"/>
        </p:xfrm>
        <a:graphic>
          <a:graphicData uri="http://schemas.openxmlformats.org/drawingml/2006/table">
            <a:tbl>
              <a:tblPr>
                <a:noFill/>
                <a:tableStyleId>{F6FC4556-306D-4ACC-A206-A2F0BD53974A}</a:tableStyleId>
              </a:tblPr>
              <a:tblGrid>
                <a:gridCol w="3647575">
                  <a:extLst>
                    <a:ext uri="{9D8B030D-6E8A-4147-A177-3AD203B41FA5}">
                      <a16:colId xmlns:a16="http://schemas.microsoft.com/office/drawing/2014/main" val="20000"/>
                    </a:ext>
                  </a:extLst>
                </a:gridCol>
                <a:gridCol w="3647575">
                  <a:extLst>
                    <a:ext uri="{9D8B030D-6E8A-4147-A177-3AD203B41FA5}">
                      <a16:colId xmlns:a16="http://schemas.microsoft.com/office/drawing/2014/main" val="20001"/>
                    </a:ext>
                  </a:extLst>
                </a:gridCol>
              </a:tblGrid>
              <a:tr h="7541825">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Standard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dirty="0">
                          <a:solidFill>
                            <a:srgbClr val="015965"/>
                          </a:solidFill>
                          <a:latin typeface="Calibri"/>
                          <a:ea typeface="Calibri"/>
                          <a:cs typeface="Calibri"/>
                          <a:sym typeface="Calibri"/>
                        </a:rPr>
                        <a:t>£1750+VAT</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dirty="0">
                          <a:solidFill>
                            <a:srgbClr val="015965"/>
                          </a:solidFill>
                          <a:latin typeface="Calibri"/>
                          <a:ea typeface="Calibri"/>
                          <a:cs typeface="Calibri"/>
                          <a:sym typeface="Calibri"/>
                        </a:rPr>
                        <a:t>Standard membership is for 12 months and is available to all MD/CEO members, new and current. Membership includes: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700" dirty="0">
                        <a:solidFill>
                          <a:srgbClr val="015965"/>
                        </a:solidFill>
                        <a:latin typeface="Calibri"/>
                        <a:ea typeface="Calibri"/>
                        <a:cs typeface="Calibri"/>
                        <a:sym typeface="Calibri"/>
                      </a:endParaRPr>
                    </a:p>
                    <a:p>
                      <a:pPr marL="457200" lvl="0" indent="-304800" algn="l" rtl="0">
                        <a:lnSpc>
                          <a:spcPct val="115000"/>
                        </a:lnSpc>
                        <a:spcBef>
                          <a:spcPts val="1000"/>
                        </a:spcBef>
                        <a:spcAft>
                          <a:spcPts val="0"/>
                        </a:spcAft>
                        <a:buClr>
                          <a:srgbClr val="015965"/>
                        </a:buClr>
                        <a:buSzPts val="1200"/>
                        <a:buFont typeface="Calibri"/>
                        <a:buChar char="●"/>
                      </a:pPr>
                      <a:r>
                        <a:rPr lang="en" sz="1200" dirty="0">
                          <a:solidFill>
                            <a:srgbClr val="015965"/>
                          </a:solidFill>
                          <a:highlight>
                            <a:schemeClr val="lt1"/>
                          </a:highlight>
                          <a:latin typeface="Calibri"/>
                          <a:ea typeface="Calibri"/>
                          <a:cs typeface="Calibri"/>
                          <a:sym typeface="Calibri"/>
                        </a:rPr>
                        <a:t>A launch meeting video call workshop with Julia Muir to kickstart your 30 by 30 strategy and bring your leadership team on board. This will be tailored to your company needs and business content</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to participate in sector based CEO or closed roundtable discussions to learn and share solutions and inclusive leadership best practice with peers</a:t>
                      </a:r>
                    </a:p>
                    <a:p>
                      <a:pPr marL="457200" marR="0" lvl="0" indent="-304800" algn="l" defTabSz="914400" rtl="0" eaLnBrk="1" fontAlgn="auto" latinLnBrk="0" hangingPunct="1">
                        <a:lnSpc>
                          <a:spcPct val="115000"/>
                        </a:lnSpc>
                        <a:spcBef>
                          <a:spcPts val="0"/>
                        </a:spcBef>
                        <a:spcAft>
                          <a:spcPts val="0"/>
                        </a:spcAft>
                        <a:buClr>
                          <a:srgbClr val="015965"/>
                        </a:buClr>
                        <a:buSzPts val="1200"/>
                        <a:buFont typeface="Calibri"/>
                        <a:buChar char="●"/>
                        <a:tabLst/>
                        <a:defRPr/>
                      </a:pPr>
                      <a:r>
                        <a:rPr lang="en-GB" sz="1200" dirty="0">
                          <a:solidFill>
                            <a:srgbClr val="015965"/>
                          </a:solidFill>
                          <a:latin typeface="Calibri"/>
                          <a:ea typeface="Calibri"/>
                          <a:cs typeface="Calibri"/>
                          <a:sym typeface="Calibri"/>
                        </a:rPr>
                        <a:t>Invitation for your 30 by 30 leader to attend regular best practice sharing sessions</a:t>
                      </a:r>
                      <a:endParaRPr lang="en"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for representative to attend regular Early Careers best practice sharing meetings</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5 complimentary copies of Julia Muir’s book “Change the Game; the Leader’s Route Map to a Winning Gender-Balanced Business”, including the audiobook option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 Complimentary attendance at the annual Club conference, for the CEO / MD member and the ‘30 by 30’ strategy leader </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“Member of the Automotive 30% Club” logo on your stationery and website</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Advice on how to promote your company as an in</a:t>
                      </a:r>
                      <a:r>
                        <a:rPr lang="en-GB" sz="1200" dirty="0">
                          <a:solidFill>
                            <a:srgbClr val="015965"/>
                          </a:solidFill>
                          <a:latin typeface="Calibri"/>
                          <a:ea typeface="Calibri"/>
                          <a:cs typeface="Calibri"/>
                          <a:sym typeface="Calibri"/>
                        </a:rPr>
                        <a:t>cl</a:t>
                      </a:r>
                      <a:r>
                        <a:rPr lang="en" sz="1200" dirty="0" err="1">
                          <a:solidFill>
                            <a:srgbClr val="015965"/>
                          </a:solidFill>
                          <a:latin typeface="Calibri"/>
                          <a:ea typeface="Calibri"/>
                          <a:cs typeface="Calibri"/>
                          <a:sym typeface="Calibri"/>
                        </a:rPr>
                        <a:t>usive</a:t>
                      </a:r>
                      <a:r>
                        <a:rPr lang="en" sz="1200" dirty="0">
                          <a:solidFill>
                            <a:srgbClr val="015965"/>
                          </a:solidFill>
                          <a:latin typeface="Calibri"/>
                          <a:ea typeface="Calibri"/>
                          <a:cs typeface="Calibri"/>
                          <a:sym typeface="Calibri"/>
                        </a:rPr>
                        <a:t> employer of choice for women</a:t>
                      </a:r>
                      <a:endParaRPr sz="1200" dirty="0">
                        <a:solidFill>
                          <a:srgbClr val="015965"/>
                        </a:solidFill>
                        <a:latin typeface="Calibri"/>
                        <a:ea typeface="Calibri"/>
                        <a:cs typeface="Calibri"/>
                        <a:sym typeface="Calibri"/>
                      </a:endParaRPr>
                    </a:p>
                    <a:p>
                      <a:pPr marL="45720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Silver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None/>
                      </a:pPr>
                      <a:r>
                        <a:rPr lang="en" sz="1200" dirty="0">
                          <a:solidFill>
                            <a:srgbClr val="015965"/>
                          </a:solidFill>
                          <a:latin typeface="Calibri"/>
                          <a:ea typeface="Calibri"/>
                          <a:cs typeface="Calibri"/>
                          <a:sym typeface="Calibri"/>
                        </a:rPr>
                        <a:t>£3000 +VAT</a:t>
                      </a:r>
                      <a:endParaRPr sz="1200" dirty="0">
                        <a:solidFill>
                          <a:srgbClr val="015965"/>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015965"/>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rgbClr val="015965"/>
                          </a:solidFill>
                          <a:highlight>
                            <a:srgbClr val="FFFFFF"/>
                          </a:highlight>
                          <a:latin typeface="Calibri"/>
                          <a:ea typeface="Calibri"/>
                          <a:cs typeface="Calibri"/>
                          <a:sym typeface="Calibri"/>
                        </a:rPr>
                        <a:t>This 12 months membership is for members who would like to be ambassadors and advocates of the Automotive 30% Club and signal their strong support for the campaign. Membership includes:</a:t>
                      </a:r>
                      <a:endParaRPr sz="1200" dirty="0">
                        <a:solidFill>
                          <a:srgbClr val="015965"/>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All the benefits of the standard membership, with the option of the workshop to be delivered in person at your premises</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10 complimentary copies of Julia Muir’s book “Change the Game; the Leader’s Route Map to a Winning Gender-Balanced Business”, including the audiobook option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“Silver Member of the Automotive 30% Club” logo on your stationery and website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Member to be featured on the Silver Member page of the Club website, along with headshot and quote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Article announcing your Silver Membership on social media, promoting your company as a strong supporter of the Club  </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Two extra tickets to the annual conference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Opportunity to participate in the annual conference as a guest speaker </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to take part in quarterly Silver Member best practice sharing sessions and meetings to discuss how to be advocates and ambassadors to help progress the campaign </a:t>
                      </a:r>
                      <a:endParaRPr lang="en" sz="1200" b="1" i="1" dirty="0">
                        <a:solidFill>
                          <a:srgbClr val="015965"/>
                        </a:solidFill>
                        <a:latin typeface="Calibri"/>
                        <a:ea typeface="Calibri"/>
                        <a:cs typeface="Calibri"/>
                        <a:sym typeface="Calibri"/>
                      </a:endParaRPr>
                    </a:p>
                    <a:p>
                      <a:pPr marL="0" lvl="0" indent="0" algn="l" rtl="0">
                        <a:lnSpc>
                          <a:spcPct val="115000"/>
                        </a:lnSpc>
                        <a:spcBef>
                          <a:spcPts val="1000"/>
                        </a:spcBef>
                        <a:spcAft>
                          <a:spcPts val="1000"/>
                        </a:spcAft>
                        <a:buNone/>
                      </a:pPr>
                      <a:r>
                        <a:rPr lang="en" sz="1200" b="1" i="1" dirty="0">
                          <a:solidFill>
                            <a:srgbClr val="015965"/>
                          </a:solidFill>
                          <a:latin typeface="Calibri"/>
                          <a:ea typeface="Calibri"/>
                          <a:cs typeface="Calibri"/>
                          <a:sym typeface="Calibri"/>
                        </a:rPr>
                        <a:t>Patron/ Gold Membership is by invitation only </a:t>
                      </a:r>
                      <a:endParaRPr sz="1200" b="1" i="1"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8" name="Google Shape;68;p14"/>
          <p:cNvPicPr preferRelativeResize="0"/>
          <p:nvPr/>
        </p:nvPicPr>
        <p:blipFill rotWithShape="1">
          <a:blip r:embed="rId3">
            <a:alphaModFix/>
          </a:blip>
          <a:srcRect l="22730" r="11496" b="50161"/>
          <a:stretch/>
        </p:blipFill>
        <p:spPr>
          <a:xfrm>
            <a:off x="4882050" y="10155775"/>
            <a:ext cx="2486101" cy="345325"/>
          </a:xfrm>
          <a:prstGeom prst="rect">
            <a:avLst/>
          </a:prstGeom>
          <a:noFill/>
          <a:ln>
            <a:noFill/>
          </a:ln>
        </p:spPr>
      </p:pic>
      <p:pic>
        <p:nvPicPr>
          <p:cNvPr id="5" name="Picture 4" descr="A close-up of a sign&#10;&#10;Description automatically generated">
            <a:extLst>
              <a:ext uri="{FF2B5EF4-FFF2-40B4-BE49-F238E27FC236}">
                <a16:creationId xmlns:a16="http://schemas.microsoft.com/office/drawing/2014/main" id="{BBF59D48-5751-2F3B-4A85-62FC08871892}"/>
              </a:ext>
            </a:extLst>
          </p:cNvPr>
          <p:cNvPicPr>
            <a:picLocks noChangeAspect="1"/>
          </p:cNvPicPr>
          <p:nvPr/>
        </p:nvPicPr>
        <p:blipFill>
          <a:blip r:embed="rId4"/>
          <a:stretch>
            <a:fillRect/>
          </a:stretch>
        </p:blipFill>
        <p:spPr>
          <a:xfrm>
            <a:off x="294751" y="693309"/>
            <a:ext cx="3162300" cy="2213610"/>
          </a:xfrm>
          <a:prstGeom prst="rect">
            <a:avLst/>
          </a:prstGeom>
        </p:spPr>
      </p:pic>
      <p:pic>
        <p:nvPicPr>
          <p:cNvPr id="7" name="Picture 6" descr="A logo for a car club&#10;&#10;Description automatically generated">
            <a:extLst>
              <a:ext uri="{FF2B5EF4-FFF2-40B4-BE49-F238E27FC236}">
                <a16:creationId xmlns:a16="http://schemas.microsoft.com/office/drawing/2014/main" id="{C0703FCB-8ED2-CFB0-5941-B98E123E09BD}"/>
              </a:ext>
            </a:extLst>
          </p:cNvPr>
          <p:cNvPicPr>
            <a:picLocks noChangeAspect="1"/>
          </p:cNvPicPr>
          <p:nvPr/>
        </p:nvPicPr>
        <p:blipFill>
          <a:blip r:embed="rId5"/>
          <a:stretch>
            <a:fillRect/>
          </a:stretch>
        </p:blipFill>
        <p:spPr>
          <a:xfrm>
            <a:off x="4495800" y="441978"/>
            <a:ext cx="2154669" cy="24649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246125" y="287150"/>
            <a:ext cx="7067700" cy="2927688"/>
          </a:xfrm>
          <a:prstGeom prst="rect">
            <a:avLst/>
          </a:prstGeom>
          <a:solidFill>
            <a:srgbClr val="01596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Calibri"/>
                <a:ea typeface="Calibri"/>
                <a:cs typeface="Calibri"/>
                <a:sym typeface="Calibri"/>
              </a:rPr>
              <a:t>Next steps</a:t>
            </a:r>
            <a:endParaRPr b="1" dirty="0">
              <a:solidFill>
                <a:srgbClr val="FFFFFF"/>
              </a:solidFill>
              <a:latin typeface="Calibri"/>
              <a:ea typeface="Calibri"/>
              <a:cs typeface="Calibri"/>
              <a:sym typeface="Calibri"/>
            </a:endParaRPr>
          </a:p>
          <a:p>
            <a:pPr marL="0" lvl="0" indent="0" algn="l" rtl="0">
              <a:spcBef>
                <a:spcPts val="0"/>
              </a:spcBef>
              <a:spcAft>
                <a:spcPts val="0"/>
              </a:spcAft>
              <a:buNone/>
            </a:pPr>
            <a:endParaRPr sz="600" b="1"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initial conversations with Julia Muir we require a signature from the CEO /MD member, on the pledge below to confirm commitment to joining our collaborative network. Following receipt of this we will send through an invoice to cover the costs of your annual membership fee. </a:t>
            </a: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receipt of payment we will make a public announcement on LinkedIn to welcome you to our network, and notify all members by email, and your logo will appear on the </a:t>
            </a:r>
            <a:r>
              <a:rPr lang="en" sz="1200" dirty="0" err="1">
                <a:solidFill>
                  <a:srgbClr val="FFFFFF"/>
                </a:solidFill>
                <a:latin typeface="Calibri"/>
                <a:ea typeface="Calibri"/>
                <a:cs typeface="Calibri"/>
                <a:sym typeface="Calibri"/>
              </a:rPr>
              <a:t>appropr</a:t>
            </a:r>
            <a:r>
              <a:rPr lang="en-GB" sz="1200" dirty="0" err="1">
                <a:solidFill>
                  <a:srgbClr val="FFFFFF"/>
                </a:solidFill>
                <a:latin typeface="Calibri"/>
                <a:ea typeface="Calibri"/>
                <a:cs typeface="Calibri"/>
                <a:sym typeface="Calibri"/>
              </a:rPr>
              <a:t>i</a:t>
            </a:r>
            <a:r>
              <a:rPr lang="en" sz="1200" dirty="0">
                <a:solidFill>
                  <a:srgbClr val="FFFFFF"/>
                </a:solidFill>
                <a:latin typeface="Calibri"/>
                <a:ea typeface="Calibri"/>
                <a:cs typeface="Calibri"/>
                <a:sym typeface="Calibri"/>
              </a:rPr>
              <a:t>ate member page on our websit</a:t>
            </a:r>
            <a:r>
              <a:rPr lang="en" sz="1200" b="1" dirty="0">
                <a:solidFill>
                  <a:srgbClr val="FFFFFF"/>
                </a:solidFill>
                <a:latin typeface="Calibri"/>
                <a:ea typeface="Calibri"/>
                <a:cs typeface="Calibri"/>
                <a:sym typeface="Calibri"/>
              </a:rPr>
              <a:t>e. </a:t>
            </a:r>
            <a:r>
              <a:rPr lang="en" sz="1200" dirty="0">
                <a:solidFill>
                  <a:srgbClr val="FFFFFF"/>
                </a:solidFill>
                <a:latin typeface="Calibri"/>
                <a:ea typeface="Calibri"/>
                <a:cs typeface="Calibri"/>
                <a:sym typeface="Calibri"/>
              </a:rPr>
              <a:t>It would be great if you would  provide us with a quote and a headshot from the member to include. In addition, we kindly ask that should you also want to make a public announcement, that this is done in sync with ours.</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 </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As an ongoing campaign, we would like to support the great work you are doing within your </a:t>
            </a:r>
            <a:r>
              <a:rPr lang="en" sz="1200" dirty="0" err="1">
                <a:solidFill>
                  <a:srgbClr val="FFFFFF"/>
                </a:solidFill>
                <a:latin typeface="Calibri"/>
                <a:ea typeface="Calibri"/>
                <a:cs typeface="Calibri"/>
                <a:sym typeface="Calibri"/>
              </a:rPr>
              <a:t>organisation</a:t>
            </a:r>
            <a:r>
              <a:rPr lang="en" sz="1200" dirty="0">
                <a:solidFill>
                  <a:srgbClr val="FFFFFF"/>
                </a:solidFill>
                <a:latin typeface="Calibri"/>
                <a:ea typeface="Calibri"/>
                <a:cs typeface="Calibri"/>
                <a:sym typeface="Calibri"/>
              </a:rPr>
              <a:t>, in relation to our joint aim of achieving a better gender balance within the automotive sector,</a:t>
            </a:r>
            <a:r>
              <a:rPr lang="en" sz="1200" b="1" dirty="0">
                <a:solidFill>
                  <a:srgbClr val="FFFFFF"/>
                </a:solidFill>
                <a:latin typeface="Calibri"/>
                <a:ea typeface="Calibri"/>
                <a:cs typeface="Calibri"/>
                <a:sym typeface="Calibri"/>
              </a:rPr>
              <a:t> so please do send any relevant articles, stories and case studies that we could share amongst our network.</a:t>
            </a:r>
            <a:endParaRPr sz="1200" b="1"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p:txBody>
      </p:sp>
      <p:sp>
        <p:nvSpPr>
          <p:cNvPr id="75" name="Google Shape;75;p15"/>
          <p:cNvSpPr txBox="1"/>
          <p:nvPr/>
        </p:nvSpPr>
        <p:spPr>
          <a:xfrm>
            <a:off x="246125" y="3532472"/>
            <a:ext cx="7067700" cy="650307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dirty="0">
                <a:solidFill>
                  <a:srgbClr val="015965"/>
                </a:solidFill>
                <a:latin typeface="Calibri"/>
                <a:ea typeface="Calibri"/>
                <a:cs typeface="Calibri"/>
                <a:sym typeface="Calibri"/>
              </a:rPr>
              <a:t>Member Pledge</a:t>
            </a:r>
            <a:endParaRPr b="1" dirty="0">
              <a:solidFill>
                <a:srgbClr val="015965"/>
              </a:solidFill>
              <a:latin typeface="Calibri"/>
              <a:ea typeface="Calibri"/>
              <a:cs typeface="Calibri"/>
              <a:sym typeface="Calibri"/>
            </a:endParaRPr>
          </a:p>
          <a:p>
            <a:pPr marL="0" lvl="0" indent="0" algn="just" rtl="0">
              <a:spcBef>
                <a:spcPts val="0"/>
              </a:spcBef>
              <a:spcAft>
                <a:spcPts val="0"/>
              </a:spcAft>
              <a:buNone/>
            </a:pPr>
            <a:endParaRPr sz="600" dirty="0">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I, the CEO / MD, understand the membership criteria of the club and agree to:</a:t>
            </a:r>
            <a:endParaRPr sz="1200" b="1" dirty="0">
              <a:solidFill>
                <a:srgbClr val="015965"/>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Pay the annual membership subscription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Nominate a ‘30 by 30’ strategy leader - typically the HR Director or Commercial Director (or both)</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Implement a ‘30 by 30’ strategy within my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with a diverse female representation objective</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Monitor the gender balance data in key roles across the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Communicate membership of the club internally and amplify the announcement release communications upon joining, in conjunction with the Automotive 30% Club</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Attend the annual conference, attend CEO / MD meetings and encourage the 30 by 30 leader to attend relevant best practice sharing sessions</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Silver Member, attend Silver Member meetings to help share best practice, and be a vocal and visible ambassador and advocate for the club by participating in conferences, social media campaigns and encouraging other business leaders to join the club and aim for gender-balanced businesses.</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Patron Gold Member, attend Patron meetings to help steer the direction of the Club, and participate in the annual conference and other events on rotational basis with </a:t>
            </a:r>
            <a:r>
              <a:rPr lang="en" sz="1200">
                <a:solidFill>
                  <a:srgbClr val="015965"/>
                </a:solidFill>
                <a:latin typeface="Calibri"/>
                <a:ea typeface="Calibri"/>
                <a:cs typeface="Calibri"/>
                <a:sym typeface="Calibri"/>
              </a:rPr>
              <a:t>other Patrons.</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Signature: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Name: ………………………………………………………………	Date: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Please return this signed page along with your quote for our release. Upon receipt, an invoice will be raised, and once payment has cleared, we will make our public announcement to welcome you to the club. </a:t>
            </a:r>
            <a:endParaRPr sz="1200" dirty="0">
              <a:solidFill>
                <a:srgbClr val="015965"/>
              </a:solidFill>
              <a:latin typeface="Calibri"/>
              <a:ea typeface="Calibri"/>
              <a:cs typeface="Calibri"/>
              <a:sym typeface="Calibri"/>
            </a:endParaRPr>
          </a:p>
        </p:txBody>
      </p:sp>
      <p:pic>
        <p:nvPicPr>
          <p:cNvPr id="76" name="Google Shape;76;p15"/>
          <p:cNvPicPr preferRelativeResize="0"/>
          <p:nvPr/>
        </p:nvPicPr>
        <p:blipFill rotWithShape="1">
          <a:blip r:embed="rId3">
            <a:alphaModFix/>
          </a:blip>
          <a:srcRect l="22730" r="11496" b="50161"/>
          <a:stretch/>
        </p:blipFill>
        <p:spPr>
          <a:xfrm>
            <a:off x="4909825" y="10176600"/>
            <a:ext cx="2486101" cy="345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1391</Words>
  <Application>Microsoft Macintosh PowerPoint</Application>
  <PresentationFormat>Custom</PresentationFormat>
  <Paragraphs>87</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Muir</cp:lastModifiedBy>
  <cp:revision>12</cp:revision>
  <dcterms:modified xsi:type="dcterms:W3CDTF">2024-02-10T18:02:10Z</dcterms:modified>
</cp:coreProperties>
</file>