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e117f3c7a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e117f3c7a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e117f3c7a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e117f3c7a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0f6301a71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e0f6301a71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117f3c7a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117f3c7a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e117f3c7a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e117f3c7a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117f3c7a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117f3c7a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e117f3c7a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e117f3c7a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117f3c7a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e117f3c7a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e117f3c7a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e117f3c7a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117f3c7a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117f3c7a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e0f6301a7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e0f6301a7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e0f6301a71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e0f6301a71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e0f6301a71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e0f6301a71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0f6301a71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e0f6301a71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e0f6301a71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e0f6301a71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e0f6301a7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e0f6301a7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e0f6301a7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e0f6301a7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0f6301a71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e0f6301a71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03175" y="1808600"/>
            <a:ext cx="8529000" cy="2603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solidFill>
                <a:srgbClr val="015965"/>
              </a:solidFill>
            </a:endParaRPr>
          </a:p>
          <a:p>
            <a:pPr indent="0" lvl="0" marL="0" rtl="0" algn="ctr">
              <a:spcBef>
                <a:spcPts val="0"/>
              </a:spcBef>
              <a:spcAft>
                <a:spcPts val="0"/>
              </a:spcAft>
              <a:buClr>
                <a:schemeClr val="dk1"/>
              </a:buClr>
              <a:buSzPct val="33221"/>
              <a:buFont typeface="Arial"/>
              <a:buNone/>
            </a:pPr>
            <a:r>
              <a:rPr b="1" lang="en" sz="3311">
                <a:solidFill>
                  <a:srgbClr val="015965"/>
                </a:solidFill>
                <a:latin typeface="Helvetica Neue"/>
                <a:ea typeface="Helvetica Neue"/>
                <a:cs typeface="Helvetica Neue"/>
                <a:sym typeface="Helvetica Neue"/>
              </a:rPr>
              <a:t>Inspiring Automotive Women - </a:t>
            </a:r>
            <a:endParaRPr b="1" sz="3311">
              <a:solidFill>
                <a:srgbClr val="015965"/>
              </a:solidFill>
              <a:latin typeface="Helvetica Neue"/>
              <a:ea typeface="Helvetica Neue"/>
              <a:cs typeface="Helvetica Neue"/>
              <a:sym typeface="Helvetica Neue"/>
            </a:endParaRPr>
          </a:p>
          <a:p>
            <a:pPr indent="0" lvl="0" marL="0" rtl="0" algn="ctr">
              <a:spcBef>
                <a:spcPts val="0"/>
              </a:spcBef>
              <a:spcAft>
                <a:spcPts val="0"/>
              </a:spcAft>
              <a:buClr>
                <a:schemeClr val="dk1"/>
              </a:buClr>
              <a:buSzPct val="33221"/>
              <a:buFont typeface="Arial"/>
              <a:buNone/>
            </a:pPr>
            <a:r>
              <a:rPr b="1" lang="en" sz="3311">
                <a:solidFill>
                  <a:srgbClr val="015965"/>
                </a:solidFill>
                <a:latin typeface="Helvetica Neue"/>
                <a:ea typeface="Helvetica Neue"/>
                <a:cs typeface="Helvetica Neue"/>
                <a:sym typeface="Helvetica Neue"/>
              </a:rPr>
              <a:t>Who Inspires You? </a:t>
            </a:r>
            <a:endParaRPr b="1" sz="3311">
              <a:solidFill>
                <a:srgbClr val="015965"/>
              </a:solidFill>
              <a:latin typeface="Helvetica Neue"/>
              <a:ea typeface="Helvetica Neue"/>
              <a:cs typeface="Helvetica Neue"/>
              <a:sym typeface="Helvetica Neue"/>
            </a:endParaRPr>
          </a:p>
          <a:p>
            <a:pPr indent="0" lvl="0" marL="0" rtl="0" algn="ctr">
              <a:spcBef>
                <a:spcPts val="0"/>
              </a:spcBef>
              <a:spcAft>
                <a:spcPts val="0"/>
              </a:spcAft>
              <a:buNone/>
            </a:pPr>
            <a:r>
              <a:rPr lang="en" sz="2611">
                <a:solidFill>
                  <a:srgbClr val="015965"/>
                </a:solidFill>
                <a:latin typeface="Helvetica Neue"/>
                <a:ea typeface="Helvetica Neue"/>
                <a:cs typeface="Helvetica Neue"/>
                <a:sym typeface="Helvetica Neue"/>
              </a:rPr>
              <a:t>LinkedIn Campaign July 1st – 5th</a:t>
            </a:r>
            <a:endParaRPr sz="2611">
              <a:solidFill>
                <a:srgbClr val="015965"/>
              </a:solidFill>
              <a:latin typeface="Helvetica Neue"/>
              <a:ea typeface="Helvetica Neue"/>
              <a:cs typeface="Helvetica Neue"/>
              <a:sym typeface="Helvetica Neue"/>
            </a:endParaRPr>
          </a:p>
          <a:p>
            <a:pPr indent="0" lvl="0" marL="0" rtl="0" algn="ctr">
              <a:spcBef>
                <a:spcPts val="0"/>
              </a:spcBef>
              <a:spcAft>
                <a:spcPts val="0"/>
              </a:spcAft>
              <a:buNone/>
            </a:pPr>
            <a:r>
              <a:t/>
            </a:r>
            <a:endParaRPr sz="2166">
              <a:solidFill>
                <a:srgbClr val="015965"/>
              </a:solidFill>
              <a:latin typeface="Helvetica Neue"/>
              <a:ea typeface="Helvetica Neue"/>
              <a:cs typeface="Helvetica Neue"/>
              <a:sym typeface="Helvetica Neue"/>
            </a:endParaRPr>
          </a:p>
          <a:p>
            <a:pPr indent="0" lvl="0" marL="0" rtl="0" algn="ctr">
              <a:spcBef>
                <a:spcPts val="0"/>
              </a:spcBef>
              <a:spcAft>
                <a:spcPts val="0"/>
              </a:spcAft>
              <a:buClr>
                <a:schemeClr val="dk1"/>
              </a:buClr>
              <a:buSzPct val="50769"/>
              <a:buFont typeface="Arial"/>
              <a:buNone/>
            </a:pPr>
            <a:r>
              <a:rPr lang="en" sz="2166">
                <a:solidFill>
                  <a:srgbClr val="015965"/>
                </a:solidFill>
                <a:latin typeface="Helvetica Neue"/>
                <a:ea typeface="Helvetica Neue"/>
                <a:cs typeface="Helvetica Neue"/>
                <a:sym typeface="Helvetica Neue"/>
              </a:rPr>
              <a:t>Kindly sponsored by </a:t>
            </a:r>
            <a:endParaRPr sz="2611">
              <a:solidFill>
                <a:srgbClr val="015965"/>
              </a:solidFill>
              <a:latin typeface="Helvetica Neue"/>
              <a:ea typeface="Helvetica Neue"/>
              <a:cs typeface="Helvetica Neue"/>
              <a:sym typeface="Helvetica Neue"/>
            </a:endParaRPr>
          </a:p>
          <a:p>
            <a:pPr indent="0" lvl="0" marL="0" rtl="0" algn="ctr">
              <a:spcBef>
                <a:spcPts val="0"/>
              </a:spcBef>
              <a:spcAft>
                <a:spcPts val="0"/>
              </a:spcAft>
              <a:buNone/>
            </a:pPr>
            <a:r>
              <a:t/>
            </a:r>
            <a:endParaRPr/>
          </a:p>
        </p:txBody>
      </p:sp>
      <p:pic>
        <p:nvPicPr>
          <p:cNvPr id="55" name="Google Shape;55;p13"/>
          <p:cNvPicPr preferRelativeResize="0"/>
          <p:nvPr/>
        </p:nvPicPr>
        <p:blipFill>
          <a:blip r:embed="rId4">
            <a:alphaModFix/>
          </a:blip>
          <a:stretch>
            <a:fillRect/>
          </a:stretch>
        </p:blipFill>
        <p:spPr>
          <a:xfrm>
            <a:off x="1766775" y="858375"/>
            <a:ext cx="5927572" cy="876975"/>
          </a:xfrm>
          <a:prstGeom prst="rect">
            <a:avLst/>
          </a:prstGeom>
          <a:noFill/>
          <a:ln>
            <a:noFill/>
          </a:ln>
        </p:spPr>
      </p:pic>
      <p:pic>
        <p:nvPicPr>
          <p:cNvPr id="56" name="Google Shape;56;p13"/>
          <p:cNvPicPr preferRelativeResize="0"/>
          <p:nvPr/>
        </p:nvPicPr>
        <p:blipFill>
          <a:blip r:embed="rId5">
            <a:alphaModFix/>
          </a:blip>
          <a:stretch>
            <a:fillRect/>
          </a:stretch>
        </p:blipFill>
        <p:spPr>
          <a:xfrm>
            <a:off x="6163075" y="3860375"/>
            <a:ext cx="1656727" cy="427125"/>
          </a:xfrm>
          <a:prstGeom prst="rect">
            <a:avLst/>
          </a:prstGeom>
          <a:noFill/>
          <a:ln>
            <a:noFill/>
          </a:ln>
        </p:spPr>
      </p:pic>
      <p:pic>
        <p:nvPicPr>
          <p:cNvPr id="57" name="Google Shape;57;p13"/>
          <p:cNvPicPr preferRelativeResize="0"/>
          <p:nvPr/>
        </p:nvPicPr>
        <p:blipFill>
          <a:blip r:embed="rId6">
            <a:alphaModFix/>
          </a:blip>
          <a:stretch>
            <a:fillRect/>
          </a:stretch>
        </p:blipFill>
        <p:spPr>
          <a:xfrm>
            <a:off x="1034954" y="3839916"/>
            <a:ext cx="1785221" cy="468025"/>
          </a:xfrm>
          <a:prstGeom prst="rect">
            <a:avLst/>
          </a:prstGeom>
          <a:noFill/>
          <a:ln>
            <a:noFill/>
          </a:ln>
        </p:spPr>
      </p:pic>
      <p:pic>
        <p:nvPicPr>
          <p:cNvPr id="58" name="Google Shape;58;p13"/>
          <p:cNvPicPr preferRelativeResize="0"/>
          <p:nvPr/>
        </p:nvPicPr>
        <p:blipFill>
          <a:blip r:embed="rId7">
            <a:alphaModFix/>
          </a:blip>
          <a:stretch>
            <a:fillRect/>
          </a:stretch>
        </p:blipFill>
        <p:spPr>
          <a:xfrm>
            <a:off x="3187317" y="3778192"/>
            <a:ext cx="2760725" cy="82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pic>
        <p:nvPicPr>
          <p:cNvPr id="108" name="Google Shape;108;p22"/>
          <p:cNvPicPr preferRelativeResize="0"/>
          <p:nvPr/>
        </p:nvPicPr>
        <p:blipFill>
          <a:blip r:embed="rId4">
            <a:alphaModFix/>
          </a:blip>
          <a:stretch>
            <a:fillRect/>
          </a:stretch>
        </p:blipFill>
        <p:spPr>
          <a:xfrm>
            <a:off x="4718375" y="419225"/>
            <a:ext cx="4087149" cy="4087149"/>
          </a:xfrm>
          <a:prstGeom prst="rect">
            <a:avLst/>
          </a:prstGeom>
          <a:noFill/>
          <a:ln>
            <a:noFill/>
          </a:ln>
        </p:spPr>
      </p:pic>
      <p:sp>
        <p:nvSpPr>
          <p:cNvPr id="109" name="Google Shape;109;p22"/>
          <p:cNvSpPr txBox="1"/>
          <p:nvPr/>
        </p:nvSpPr>
        <p:spPr>
          <a:xfrm>
            <a:off x="919975" y="376350"/>
            <a:ext cx="3753000" cy="491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15965"/>
                </a:solidFill>
                <a:latin typeface="Helvetica Neue"/>
                <a:ea typeface="Helvetica Neue"/>
                <a:cs typeface="Helvetica Neue"/>
                <a:sym typeface="Helvetica Neue"/>
              </a:rPr>
              <a:t>T</a:t>
            </a:r>
            <a:r>
              <a:rPr lang="en" sz="1100">
                <a:solidFill>
                  <a:srgbClr val="015965"/>
                </a:solidFill>
                <a:latin typeface="Helvetica Neue"/>
                <a:ea typeface="Helvetica Neue"/>
                <a:cs typeface="Helvetica Neue"/>
                <a:sym typeface="Helvetica Neue"/>
              </a:rPr>
              <a:t>he Automotive Woman Who Inspires Me is </a:t>
            </a:r>
            <a:r>
              <a:rPr lang="en" sz="1100">
                <a:solidFill>
                  <a:srgbClr val="015965"/>
                </a:solidFill>
                <a:latin typeface="Helvetica Neue"/>
                <a:ea typeface="Helvetica Neue"/>
                <a:cs typeface="Helvetica Neue"/>
                <a:sym typeface="Helvetica Neue"/>
              </a:rPr>
              <a:t>Alison Ross. S</a:t>
            </a:r>
            <a:r>
              <a:rPr lang="en" sz="1100">
                <a:solidFill>
                  <a:srgbClr val="015965"/>
                </a:solidFill>
                <a:latin typeface="Helvetica Neue"/>
                <a:ea typeface="Helvetica Neue"/>
                <a:cs typeface="Helvetica Neue"/>
                <a:sym typeface="Helvetica Neue"/>
              </a:rPr>
              <a:t>he commits her time, energy and drive to opening up the opportunity to work in the technology and automotive industries to people from all backgrounds. Ali goes above and beyond to champion diversity in the workplace and is an inspiring role model for women in our business and beyond.</a:t>
            </a:r>
            <a:endParaRPr sz="1100">
              <a:solidFill>
                <a:srgbClr val="015965"/>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800">
              <a:solidFill>
                <a:srgbClr val="015965"/>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rgbClr val="015965"/>
                </a:solidFill>
                <a:latin typeface="Helvetica Neue"/>
                <a:ea typeface="Helvetica Neue"/>
                <a:cs typeface="Helvetica Neue"/>
                <a:sym typeface="Helvetica Neue"/>
              </a:rPr>
              <a:t>She is dedicated to developing the North West’s tech and digital industry. Ali has spearheaded many initiatives to increase diversity and social mobility - from chairing Manchester Digital and Manchester Digital’s Employers' Forum to sponsoring the Digital Her and Tech apprenticeships initiatives. Through this work and mentoring many people she has inspired thousands to join our Industry. As if this isn't enough, Ali inspires me every day to be myself, to do more, to change things faster and to make our industry better for everyone in it and anyone who might want to join. Ali always says what she thinks, owns what she says, and cracks on, inspiring others to join her on the journey.</a:t>
            </a:r>
            <a:endParaRPr sz="1100">
              <a:solidFill>
                <a:srgbClr val="015965"/>
              </a:solidFill>
              <a:latin typeface="Helvetica Neue"/>
              <a:ea typeface="Helvetica Neue"/>
              <a:cs typeface="Helvetica Neue"/>
              <a:sym typeface="Helvetica Neue"/>
            </a:endParaRPr>
          </a:p>
          <a:p>
            <a:pPr indent="0" lvl="0" marL="0" rtl="0" algn="l">
              <a:spcBef>
                <a:spcPts val="0"/>
              </a:spcBef>
              <a:spcAft>
                <a:spcPts val="0"/>
              </a:spcAft>
              <a:buNone/>
            </a:pPr>
            <a:r>
              <a:t/>
            </a:r>
            <a:endParaRPr sz="1100">
              <a:solidFill>
                <a:srgbClr val="015965"/>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rgbClr val="015965"/>
                </a:solidFill>
                <a:latin typeface="Helvetica Neue"/>
                <a:ea typeface="Helvetica Neue"/>
                <a:cs typeface="Helvetica Neue"/>
                <a:sym typeface="Helvetica Neue"/>
              </a:rPr>
              <a:t>That is why Alison Ross is an #InspiringAutomotiveWoman</a:t>
            </a:r>
            <a:endParaRPr sz="1100">
              <a:solidFill>
                <a:srgbClr val="015965"/>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rgbClr val="015965"/>
                </a:solidFill>
                <a:latin typeface="Helvetica Neue"/>
                <a:ea typeface="Helvetica Neue"/>
                <a:cs typeface="Helvetica Neue"/>
                <a:sym typeface="Helvetica Neue"/>
              </a:rPr>
              <a:t>So, #WhoInspiresYou ?”</a:t>
            </a:r>
            <a:endParaRPr sz="1100">
              <a:solidFill>
                <a:srgbClr val="015965"/>
              </a:solidFill>
              <a:latin typeface="Helvetica Neue"/>
              <a:ea typeface="Helvetica Neue"/>
              <a:cs typeface="Helvetica Neue"/>
              <a:sym typeface="Helvetica Neue"/>
            </a:endParaRPr>
          </a:p>
          <a:p>
            <a:pPr indent="0" lvl="0" marL="0" rtl="0" algn="l">
              <a:spcBef>
                <a:spcPts val="0"/>
              </a:spcBef>
              <a:spcAft>
                <a:spcPts val="0"/>
              </a:spcAft>
              <a:buNone/>
            </a:pPr>
            <a:r>
              <a:t/>
            </a:r>
            <a:endParaRPr sz="1100">
              <a:solidFill>
                <a:srgbClr val="015965"/>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100">
              <a:solidFill>
                <a:srgbClr val="015965"/>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15965"/>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3"/>
          <p:cNvSpPr txBox="1"/>
          <p:nvPr/>
        </p:nvSpPr>
        <p:spPr>
          <a:xfrm>
            <a:off x="324075" y="637700"/>
            <a:ext cx="8321100" cy="492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i="1" sz="2000">
              <a:solidFill>
                <a:srgbClr val="015965"/>
              </a:solidFill>
              <a:latin typeface="Helvetica"/>
              <a:ea typeface="Helvetica"/>
              <a:cs typeface="Helvetica"/>
              <a:sym typeface="Helvetica"/>
            </a:endParaRPr>
          </a:p>
        </p:txBody>
      </p:sp>
      <p:sp>
        <p:nvSpPr>
          <p:cNvPr id="115" name="Google Shape;115;p23"/>
          <p:cNvSpPr txBox="1"/>
          <p:nvPr/>
        </p:nvSpPr>
        <p:spPr>
          <a:xfrm>
            <a:off x="763150" y="637700"/>
            <a:ext cx="8028900" cy="409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900">
              <a:solidFill>
                <a:srgbClr val="015965"/>
              </a:solidFill>
            </a:endParaRPr>
          </a:p>
          <a:p>
            <a:pPr indent="0" lvl="0" marL="0" rtl="0" algn="l">
              <a:lnSpc>
                <a:spcPct val="115000"/>
              </a:lnSpc>
              <a:spcBef>
                <a:spcPts val="0"/>
              </a:spcBef>
              <a:spcAft>
                <a:spcPts val="0"/>
              </a:spcAft>
              <a:buNone/>
            </a:pPr>
            <a:r>
              <a:rPr lang="en" sz="1900">
                <a:solidFill>
                  <a:srgbClr val="015965"/>
                </a:solidFill>
              </a:rPr>
              <a:t>1.</a:t>
            </a:r>
            <a:r>
              <a:rPr lang="en" sz="1800">
                <a:solidFill>
                  <a:srgbClr val="015965"/>
                </a:solidFill>
                <a:latin typeface="Helvetica"/>
                <a:ea typeface="Helvetica"/>
                <a:cs typeface="Helvetica"/>
                <a:sym typeface="Helvetica"/>
              </a:rPr>
              <a:t>Download the template you wish to use, and add </a:t>
            </a:r>
            <a:r>
              <a:rPr lang="en" sz="1800">
                <a:solidFill>
                  <a:srgbClr val="015965"/>
                </a:solidFill>
                <a:latin typeface="Helvetica"/>
                <a:ea typeface="Helvetica"/>
                <a:cs typeface="Helvetica"/>
                <a:sym typeface="Helvetica"/>
              </a:rPr>
              <a:t>the</a:t>
            </a:r>
            <a:r>
              <a:rPr lang="en" sz="1800">
                <a:solidFill>
                  <a:srgbClr val="015965"/>
                </a:solidFill>
                <a:latin typeface="Helvetica"/>
                <a:ea typeface="Helvetica"/>
                <a:cs typeface="Helvetica"/>
                <a:sym typeface="Helvetica"/>
              </a:rPr>
              <a:t> </a:t>
            </a:r>
            <a:r>
              <a:rPr lang="en" sz="1800">
                <a:solidFill>
                  <a:srgbClr val="015965"/>
                </a:solidFill>
                <a:latin typeface="Helvetica"/>
                <a:ea typeface="Helvetica"/>
                <a:cs typeface="Helvetica"/>
                <a:sym typeface="Helvetica"/>
              </a:rPr>
              <a:t>photo</a:t>
            </a:r>
            <a:r>
              <a:rPr lang="en" sz="1800">
                <a:solidFill>
                  <a:srgbClr val="015965"/>
                </a:solidFill>
                <a:latin typeface="Helvetica"/>
                <a:ea typeface="Helvetica"/>
                <a:cs typeface="Helvetica"/>
                <a:sym typeface="Helvetica"/>
              </a:rPr>
              <a:t> and / or name of the woman you are nominating.</a:t>
            </a:r>
            <a:endParaRPr sz="18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rPr lang="en" sz="1900">
                <a:solidFill>
                  <a:srgbClr val="015965"/>
                </a:solidFill>
              </a:rPr>
              <a:t>2.</a:t>
            </a:r>
            <a:r>
              <a:rPr lang="en" sz="1800">
                <a:solidFill>
                  <a:srgbClr val="015965"/>
                </a:solidFill>
                <a:latin typeface="Helvetica"/>
                <a:ea typeface="Helvetica"/>
                <a:cs typeface="Helvetica"/>
                <a:sym typeface="Helvetica"/>
              </a:rPr>
              <a:t> Export </a:t>
            </a:r>
            <a:r>
              <a:rPr lang="en" sz="1800">
                <a:solidFill>
                  <a:srgbClr val="015965"/>
                </a:solidFill>
                <a:latin typeface="Helvetica"/>
                <a:ea typeface="Helvetica"/>
                <a:cs typeface="Helvetica"/>
                <a:sym typeface="Helvetica"/>
              </a:rPr>
              <a:t>your now personalised PPT slide as a </a:t>
            </a:r>
            <a:r>
              <a:rPr b="1" lang="en" sz="1800">
                <a:solidFill>
                  <a:srgbClr val="015965"/>
                </a:solidFill>
                <a:latin typeface="Helvetica"/>
                <a:ea typeface="Helvetica"/>
                <a:cs typeface="Helvetica"/>
                <a:sym typeface="Helvetica"/>
              </a:rPr>
              <a:t>png or jpeg image,</a:t>
            </a:r>
            <a:r>
              <a:rPr lang="en" sz="1800">
                <a:solidFill>
                  <a:srgbClr val="015965"/>
                </a:solidFill>
                <a:latin typeface="Helvetica"/>
                <a:ea typeface="Helvetica"/>
                <a:cs typeface="Helvetica"/>
                <a:sym typeface="Helvetica"/>
              </a:rPr>
              <a:t> so that LinkedIn recognises it as a photo.</a:t>
            </a:r>
            <a:endParaRPr sz="18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rPr lang="en" sz="1900">
                <a:solidFill>
                  <a:srgbClr val="015965"/>
                </a:solidFill>
              </a:rPr>
              <a:t>3.</a:t>
            </a:r>
            <a:r>
              <a:rPr lang="en" sz="1800">
                <a:solidFill>
                  <a:srgbClr val="015965"/>
                </a:solidFill>
                <a:latin typeface="Helvetica"/>
                <a:ea typeface="Helvetica"/>
                <a:cs typeface="Helvetica"/>
                <a:sym typeface="Helvetica"/>
              </a:rPr>
              <a:t>On your LinkedIn page you will see at the top of your feed a place where it states “Start a post”.</a:t>
            </a:r>
            <a:endParaRPr sz="18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rPr lang="en" sz="1900">
                <a:solidFill>
                  <a:srgbClr val="015965"/>
                </a:solidFill>
              </a:rPr>
              <a:t>4</a:t>
            </a:r>
            <a:r>
              <a:rPr lang="en" sz="1900">
                <a:solidFill>
                  <a:srgbClr val="015965"/>
                </a:solidFill>
              </a:rPr>
              <a:t>.</a:t>
            </a:r>
            <a:r>
              <a:rPr lang="en" sz="1800">
                <a:solidFill>
                  <a:srgbClr val="015965"/>
                </a:solidFill>
                <a:latin typeface="Helvetica"/>
                <a:ea typeface="Helvetica"/>
                <a:cs typeface="Helvetica"/>
                <a:sym typeface="Helvetica"/>
              </a:rPr>
              <a:t>Click on this statement and write what you want to say about your Inspiring Automotive Woman, and use the hashtags and opening and closing phrases</a:t>
            </a:r>
            <a:endParaRPr sz="18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rPr lang="en" sz="1900">
                <a:solidFill>
                  <a:srgbClr val="015965"/>
                </a:solidFill>
              </a:rPr>
              <a:t>5</a:t>
            </a:r>
            <a:r>
              <a:rPr lang="en" sz="1900">
                <a:solidFill>
                  <a:srgbClr val="015965"/>
                </a:solidFill>
              </a:rPr>
              <a:t>.</a:t>
            </a:r>
            <a:r>
              <a:rPr lang="en" sz="1800">
                <a:solidFill>
                  <a:srgbClr val="015965"/>
                </a:solidFill>
                <a:latin typeface="Helvetica"/>
                <a:ea typeface="Helvetica"/>
                <a:cs typeface="Helvetica"/>
                <a:sym typeface="Helvetica"/>
              </a:rPr>
              <a:t>Remember to tag our @Automotive 30% Club showcase page</a:t>
            </a:r>
            <a:endParaRPr sz="18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rPr lang="en" sz="1900">
                <a:solidFill>
                  <a:srgbClr val="015965"/>
                </a:solidFill>
              </a:rPr>
              <a:t>6</a:t>
            </a:r>
            <a:r>
              <a:rPr lang="en" sz="1900">
                <a:solidFill>
                  <a:srgbClr val="015965"/>
                </a:solidFill>
              </a:rPr>
              <a:t>.</a:t>
            </a:r>
            <a:r>
              <a:rPr lang="en" sz="1800">
                <a:solidFill>
                  <a:srgbClr val="015965"/>
                </a:solidFill>
                <a:latin typeface="Helvetica"/>
                <a:ea typeface="Helvetica"/>
                <a:cs typeface="Helvetica"/>
                <a:sym typeface="Helvetica"/>
              </a:rPr>
              <a:t>Click on the “photo” icon on the bottom left to upload your image </a:t>
            </a:r>
            <a:endParaRPr sz="18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rPr lang="en" sz="1800">
                <a:solidFill>
                  <a:srgbClr val="015965"/>
                </a:solidFill>
                <a:latin typeface="Helvetica"/>
                <a:ea typeface="Helvetica"/>
                <a:cs typeface="Helvetica"/>
                <a:sym typeface="Helvetica"/>
              </a:rPr>
              <a:t>of your personalised slide </a:t>
            </a:r>
            <a:endParaRPr sz="1800">
              <a:solidFill>
                <a:srgbClr val="015965"/>
              </a:solidFill>
              <a:latin typeface="Helvetica"/>
              <a:ea typeface="Helvetica"/>
              <a:cs typeface="Helvetica"/>
              <a:sym typeface="Helvetica"/>
            </a:endParaRPr>
          </a:p>
        </p:txBody>
      </p:sp>
      <p:sp>
        <p:nvSpPr>
          <p:cNvPr id="116" name="Google Shape;116;p23"/>
          <p:cNvSpPr txBox="1"/>
          <p:nvPr/>
        </p:nvSpPr>
        <p:spPr>
          <a:xfrm>
            <a:off x="261350" y="439075"/>
            <a:ext cx="86247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rgbClr val="015965"/>
                </a:solidFill>
              </a:rPr>
              <a:t>How To Make Your Own Post</a:t>
            </a:r>
            <a:endParaRPr b="1" sz="2500">
              <a:solidFill>
                <a:srgbClr val="01596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4"/>
          <p:cNvSpPr txBox="1"/>
          <p:nvPr/>
        </p:nvSpPr>
        <p:spPr>
          <a:xfrm>
            <a:off x="198625" y="784075"/>
            <a:ext cx="8945400" cy="4305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600">
                <a:solidFill>
                  <a:srgbClr val="015965"/>
                </a:solidFill>
                <a:latin typeface="Helvetica"/>
                <a:ea typeface="Helvetica"/>
                <a:cs typeface="Helvetica"/>
                <a:sym typeface="Helvetica"/>
              </a:rPr>
              <a:t>Who Can Create the LinkedIn Post?</a:t>
            </a:r>
            <a:endParaRPr b="1" sz="26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t/>
            </a:r>
            <a:endParaRPr sz="1800">
              <a:solidFill>
                <a:schemeClr val="dk1"/>
              </a:solidFill>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You as an individual on your personal LinkedIn account.</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The company marketing or social media team can ask colleagues to submit</a:t>
            </a:r>
            <a:endParaRPr sz="19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rPr lang="en" sz="1900">
                <a:solidFill>
                  <a:srgbClr val="015965"/>
                </a:solidFill>
                <a:latin typeface="Helvetica"/>
                <a:ea typeface="Helvetica"/>
                <a:cs typeface="Helvetica"/>
                <a:sym typeface="Helvetica"/>
              </a:rPr>
              <a:t>their content for posting through the company LinkedIn account, crediting </a:t>
            </a:r>
            <a:endParaRPr sz="19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rPr lang="en" sz="1900">
                <a:solidFill>
                  <a:srgbClr val="015965"/>
                </a:solidFill>
                <a:latin typeface="Helvetica"/>
                <a:ea typeface="Helvetica"/>
                <a:cs typeface="Helvetica"/>
                <a:sym typeface="Helvetica"/>
              </a:rPr>
              <a:t>the colleague with the nomination.</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(Note however that a personal nomination from a colleague tends to have </a:t>
            </a:r>
            <a:endParaRPr sz="19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rPr lang="en" sz="1900">
                <a:solidFill>
                  <a:srgbClr val="015965"/>
                </a:solidFill>
                <a:latin typeface="Helvetica"/>
                <a:ea typeface="Helvetica"/>
                <a:cs typeface="Helvetica"/>
                <a:sym typeface="Helvetica"/>
              </a:rPr>
              <a:t>a more positive impact than a corporate one)</a:t>
            </a:r>
            <a:endParaRPr sz="19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sz="40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sz="4000">
              <a:solidFill>
                <a:srgbClr val="015965"/>
              </a:solidFill>
              <a:latin typeface="Helvetica"/>
              <a:ea typeface="Helvetica"/>
              <a:cs typeface="Helvetica"/>
              <a:sym typeface="Helvetic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5"/>
          <p:cNvSpPr txBox="1"/>
          <p:nvPr/>
        </p:nvSpPr>
        <p:spPr>
          <a:xfrm>
            <a:off x="198625" y="648175"/>
            <a:ext cx="8708400" cy="6163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26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b="1" sz="26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rPr lang="en" sz="3200">
                <a:solidFill>
                  <a:srgbClr val="015965"/>
                </a:solidFill>
                <a:latin typeface="Helvetica Neue"/>
                <a:ea typeface="Helvetica Neue"/>
                <a:cs typeface="Helvetica Neue"/>
                <a:sym typeface="Helvetica Neue"/>
              </a:rPr>
              <a:t>When Should I Post the Nomination </a:t>
            </a:r>
            <a:endParaRPr sz="3200">
              <a:solidFill>
                <a:srgbClr val="015965"/>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 sz="3200">
                <a:solidFill>
                  <a:srgbClr val="015965"/>
                </a:solidFill>
                <a:latin typeface="Helvetica Neue"/>
                <a:ea typeface="Helvetica Neue"/>
                <a:cs typeface="Helvetica Neue"/>
                <a:sym typeface="Helvetica Neue"/>
              </a:rPr>
              <a:t>On LinkedIn?</a:t>
            </a:r>
            <a:endParaRPr sz="3200">
              <a:solidFill>
                <a:srgbClr val="015965"/>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t/>
            </a:r>
            <a:endParaRPr sz="3400">
              <a:solidFill>
                <a:srgbClr val="015965"/>
              </a:solidFill>
              <a:latin typeface="Helvetica"/>
              <a:ea typeface="Helvetica"/>
              <a:cs typeface="Helvetica"/>
              <a:sym typeface="Helvetica"/>
            </a:endParaRPr>
          </a:p>
          <a:p>
            <a:pPr indent="0" lvl="0" marL="457200" rtl="0" algn="ctr">
              <a:lnSpc>
                <a:spcPct val="115000"/>
              </a:lnSpc>
              <a:spcBef>
                <a:spcPts val="0"/>
              </a:spcBef>
              <a:spcAft>
                <a:spcPts val="0"/>
              </a:spcAft>
              <a:buNone/>
            </a:pPr>
            <a:r>
              <a:rPr b="1" lang="en" sz="2100">
                <a:solidFill>
                  <a:srgbClr val="015965"/>
                </a:solidFill>
                <a:latin typeface="Helvetica"/>
                <a:ea typeface="Helvetica"/>
                <a:cs typeface="Helvetica"/>
                <a:sym typeface="Helvetica"/>
              </a:rPr>
              <a:t>From 08.05 on Monday July 1st to 15.00 Friday July 5th</a:t>
            </a:r>
            <a:endParaRPr b="1" sz="2100">
              <a:solidFill>
                <a:srgbClr val="015965"/>
              </a:solidFill>
              <a:latin typeface="Helvetica"/>
              <a:ea typeface="Helvetica"/>
              <a:cs typeface="Helvetica"/>
              <a:sym typeface="Helvetica"/>
            </a:endParaRPr>
          </a:p>
          <a:p>
            <a:pPr indent="0" lvl="0" marL="457200" rtl="0" algn="ctr">
              <a:lnSpc>
                <a:spcPct val="115000"/>
              </a:lnSpc>
              <a:spcBef>
                <a:spcPts val="0"/>
              </a:spcBef>
              <a:spcAft>
                <a:spcPts val="0"/>
              </a:spcAft>
              <a:buNone/>
            </a:pPr>
            <a:r>
              <a:t/>
            </a:r>
            <a:endParaRPr b="1" sz="2100">
              <a:solidFill>
                <a:srgbClr val="015965"/>
              </a:solidFill>
              <a:latin typeface="Helvetica"/>
              <a:ea typeface="Helvetica"/>
              <a:cs typeface="Helvetica"/>
              <a:sym typeface="Helvetica"/>
            </a:endParaRPr>
          </a:p>
          <a:p>
            <a:pPr indent="0" lvl="0" marL="457200" rtl="0" algn="ctr">
              <a:lnSpc>
                <a:spcPct val="115000"/>
              </a:lnSpc>
              <a:spcBef>
                <a:spcPts val="0"/>
              </a:spcBef>
              <a:spcAft>
                <a:spcPts val="0"/>
              </a:spcAft>
              <a:buNone/>
            </a:pPr>
            <a:r>
              <a:rPr b="1" lang="en" sz="2100">
                <a:solidFill>
                  <a:srgbClr val="015965"/>
                </a:solidFill>
                <a:latin typeface="Helvetica"/>
                <a:ea typeface="Helvetica"/>
                <a:cs typeface="Helvetica"/>
                <a:sym typeface="Helvetica"/>
              </a:rPr>
              <a:t>(NB: July 5th will be Election Results Day) </a:t>
            </a:r>
            <a:endParaRPr b="1" sz="21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b="1" sz="32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t/>
            </a:r>
            <a:endParaRPr sz="1800">
              <a:solidFill>
                <a:schemeClr val="dk1"/>
              </a:solidFill>
            </a:endParaRPr>
          </a:p>
          <a:p>
            <a:pPr indent="0" lvl="0" marL="0" rtl="0" algn="ctr">
              <a:lnSpc>
                <a:spcPct val="115000"/>
              </a:lnSpc>
              <a:spcBef>
                <a:spcPts val="0"/>
              </a:spcBef>
              <a:spcAft>
                <a:spcPts val="0"/>
              </a:spcAft>
              <a:buNone/>
            </a:pPr>
            <a:r>
              <a:t/>
            </a:r>
            <a:endParaRPr sz="40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sz="4000">
              <a:solidFill>
                <a:srgbClr val="015965"/>
              </a:solidFill>
              <a:latin typeface="Helvetica"/>
              <a:ea typeface="Helvetica"/>
              <a:cs typeface="Helvetica"/>
              <a:sym typeface="Helvetic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26"/>
          <p:cNvSpPr txBox="1"/>
          <p:nvPr/>
        </p:nvSpPr>
        <p:spPr>
          <a:xfrm>
            <a:off x="146350" y="146350"/>
            <a:ext cx="8656200" cy="596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6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We will start the campaign with a post about Alison Ross at 08.00 on Monday July 1st, encouraging everyone to name a woman who inspires them so she could have the chance of being our 2025 winner </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You can post any time from </a:t>
            </a:r>
            <a:endParaRPr sz="19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rPr b="1" lang="en" sz="1900">
                <a:solidFill>
                  <a:srgbClr val="015965"/>
                </a:solidFill>
                <a:latin typeface="Helvetica"/>
                <a:ea typeface="Helvetica"/>
                <a:cs typeface="Helvetica"/>
                <a:sym typeface="Helvetica"/>
              </a:rPr>
              <a:t>08.05 on Monday July 1st to 15.00 on Friday July 5th</a:t>
            </a:r>
            <a:endParaRPr b="1"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Note that the best times for your post are early morning, lunchtime and before 15.00, Monday to Thursday.</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If you are naming more than one woman, please space them through the week rather than all on the same day</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Remember to tag us and also your company so that others will see it </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You can schedule your post in advance by clicking on the clock icon </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on the bottom left of the post</a:t>
            </a:r>
            <a:endParaRPr sz="19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t/>
            </a:r>
            <a:endParaRPr sz="19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t/>
            </a:r>
            <a:endParaRPr sz="19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sz="4000">
              <a:solidFill>
                <a:srgbClr val="015965"/>
              </a:solidFill>
              <a:latin typeface="Helvetica"/>
              <a:ea typeface="Helvetica"/>
              <a:cs typeface="Helvetica"/>
              <a:sym typeface="Helvetic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7"/>
          <p:cNvSpPr txBox="1"/>
          <p:nvPr/>
        </p:nvSpPr>
        <p:spPr>
          <a:xfrm>
            <a:off x="146350" y="146350"/>
            <a:ext cx="8656200" cy="308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6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t/>
            </a:r>
            <a:endParaRPr sz="19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t/>
            </a:r>
            <a:endParaRPr sz="19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sz="25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rPr lang="en" sz="4000">
                <a:solidFill>
                  <a:srgbClr val="015965"/>
                </a:solidFill>
                <a:latin typeface="Helvetica Neue"/>
                <a:ea typeface="Helvetica Neue"/>
                <a:cs typeface="Helvetica Neue"/>
                <a:sym typeface="Helvetica Neue"/>
              </a:rPr>
              <a:t>How Will The Winners </a:t>
            </a:r>
            <a:endParaRPr sz="4000">
              <a:solidFill>
                <a:srgbClr val="015965"/>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 sz="4000">
                <a:solidFill>
                  <a:srgbClr val="015965"/>
                </a:solidFill>
                <a:latin typeface="Helvetica Neue"/>
                <a:ea typeface="Helvetica Neue"/>
                <a:cs typeface="Helvetica Neue"/>
                <a:sym typeface="Helvetica Neue"/>
              </a:rPr>
              <a:t>Be Selected?</a:t>
            </a:r>
            <a:endParaRPr sz="4000">
              <a:solidFill>
                <a:srgbClr val="015965"/>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8"/>
          <p:cNvSpPr txBox="1"/>
          <p:nvPr/>
        </p:nvSpPr>
        <p:spPr>
          <a:xfrm>
            <a:off x="418175" y="282275"/>
            <a:ext cx="8541000" cy="508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600">
              <a:solidFill>
                <a:srgbClr val="015965"/>
              </a:solidFill>
              <a:latin typeface="Helvetica"/>
              <a:ea typeface="Helvetica"/>
              <a:cs typeface="Helvetica"/>
              <a:sym typeface="Helvetica"/>
            </a:endParaRPr>
          </a:p>
          <a:p>
            <a:pPr indent="-342900" lvl="0" marL="457200" rtl="0" algn="l">
              <a:lnSpc>
                <a:spcPct val="115000"/>
              </a:lnSpc>
              <a:spcBef>
                <a:spcPts val="0"/>
              </a:spcBef>
              <a:spcAft>
                <a:spcPts val="0"/>
              </a:spcAft>
              <a:buClr>
                <a:srgbClr val="015965"/>
              </a:buClr>
              <a:buSzPts val="1800"/>
              <a:buFont typeface="Helvetica"/>
              <a:buChar char="●"/>
            </a:pPr>
            <a:r>
              <a:rPr lang="en" sz="1800">
                <a:solidFill>
                  <a:srgbClr val="015965"/>
                </a:solidFill>
                <a:latin typeface="Helvetica"/>
                <a:ea typeface="Helvetica"/>
                <a:cs typeface="Helvetica"/>
                <a:sym typeface="Helvetica"/>
              </a:rPr>
              <a:t>Every post that features the hashtags #InspiringAutomotiveWoman or  #WhoInspiresYou and tags the Automotive 30% Club LinkedIn showcase page will be reacted to by our page, and added to a tracking list of nominations. If the woman receives multiple nominations, all will be included</a:t>
            </a:r>
            <a:endParaRPr sz="1800">
              <a:solidFill>
                <a:srgbClr val="015965"/>
              </a:solidFill>
              <a:latin typeface="Helvetica"/>
              <a:ea typeface="Helvetica"/>
              <a:cs typeface="Helvetica"/>
              <a:sym typeface="Helvetica"/>
            </a:endParaRPr>
          </a:p>
          <a:p>
            <a:pPr indent="-342900" lvl="0" marL="457200" rtl="0" algn="l">
              <a:lnSpc>
                <a:spcPct val="115000"/>
              </a:lnSpc>
              <a:spcBef>
                <a:spcPts val="0"/>
              </a:spcBef>
              <a:spcAft>
                <a:spcPts val="0"/>
              </a:spcAft>
              <a:buClr>
                <a:srgbClr val="015965"/>
              </a:buClr>
              <a:buSzPts val="1800"/>
              <a:buFont typeface="Helvetica"/>
              <a:buChar char="●"/>
            </a:pPr>
            <a:r>
              <a:rPr lang="en" sz="1800">
                <a:solidFill>
                  <a:srgbClr val="015965"/>
                </a:solidFill>
                <a:latin typeface="Helvetica"/>
                <a:ea typeface="Helvetica"/>
                <a:cs typeface="Helvetica"/>
                <a:sym typeface="Helvetica"/>
              </a:rPr>
              <a:t>Each nomination will be assessed based on how well the it meets the criteria for an Inspiring Automotive Woman</a:t>
            </a:r>
            <a:endParaRPr sz="1800">
              <a:solidFill>
                <a:srgbClr val="015965"/>
              </a:solidFill>
              <a:latin typeface="Helvetica"/>
              <a:ea typeface="Helvetica"/>
              <a:cs typeface="Helvetica"/>
              <a:sym typeface="Helvetica"/>
            </a:endParaRPr>
          </a:p>
          <a:p>
            <a:pPr indent="-342900" lvl="0" marL="457200" rtl="0" algn="l">
              <a:lnSpc>
                <a:spcPct val="115000"/>
              </a:lnSpc>
              <a:spcBef>
                <a:spcPts val="0"/>
              </a:spcBef>
              <a:spcAft>
                <a:spcPts val="0"/>
              </a:spcAft>
              <a:buClr>
                <a:srgbClr val="015965"/>
              </a:buClr>
              <a:buSzPts val="1800"/>
              <a:buFont typeface="Helvetica"/>
              <a:buChar char="●"/>
            </a:pPr>
            <a:r>
              <a:rPr lang="en" sz="1800">
                <a:solidFill>
                  <a:srgbClr val="015965"/>
                </a:solidFill>
                <a:latin typeface="Helvetica"/>
                <a:ea typeface="Helvetica"/>
                <a:cs typeface="Helvetica"/>
                <a:sym typeface="Helvetica"/>
              </a:rPr>
              <a:t>A shortlist of at least 20 women will be selected, and their nominators and companies will be approached to provide more detailed information</a:t>
            </a:r>
            <a:endParaRPr sz="1800">
              <a:solidFill>
                <a:srgbClr val="015965"/>
              </a:solidFill>
              <a:latin typeface="Helvetica"/>
              <a:ea typeface="Helvetica"/>
              <a:cs typeface="Helvetica"/>
              <a:sym typeface="Helvetica"/>
            </a:endParaRPr>
          </a:p>
          <a:p>
            <a:pPr indent="-342900" lvl="0" marL="457200" rtl="0" algn="l">
              <a:lnSpc>
                <a:spcPct val="115000"/>
              </a:lnSpc>
              <a:spcBef>
                <a:spcPts val="0"/>
              </a:spcBef>
              <a:spcAft>
                <a:spcPts val="0"/>
              </a:spcAft>
              <a:buClr>
                <a:srgbClr val="015965"/>
              </a:buClr>
              <a:buSzPts val="1800"/>
              <a:buFont typeface="Helvetica"/>
              <a:buChar char="●"/>
            </a:pPr>
            <a:r>
              <a:rPr lang="en" sz="1800">
                <a:solidFill>
                  <a:srgbClr val="015965"/>
                </a:solidFill>
                <a:latin typeface="Helvetica"/>
                <a:ea typeface="Helvetica"/>
                <a:cs typeface="Helvetica"/>
                <a:sym typeface="Helvetica"/>
              </a:rPr>
              <a:t>The 10 most Inspiring Automotive Women will be named as IAW Award winners of 2025 in January, and shortlisted for the IAW of the Year Award, in association with The IMI, and the overall winner will be selected by </a:t>
            </a:r>
            <a:endParaRPr sz="18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rPr lang="en" sz="1800">
                <a:solidFill>
                  <a:srgbClr val="015965"/>
                </a:solidFill>
                <a:latin typeface="Helvetica"/>
                <a:ea typeface="Helvetica"/>
                <a:cs typeface="Helvetica"/>
                <a:sym typeface="Helvetica"/>
              </a:rPr>
              <a:t>The IMI Awards judges</a:t>
            </a:r>
            <a:endParaRPr sz="18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t/>
            </a:r>
            <a:endParaRPr sz="4000">
              <a:solidFill>
                <a:srgbClr val="015965"/>
              </a:solidFill>
              <a:latin typeface="Helvetica"/>
              <a:ea typeface="Helvetica"/>
              <a:cs typeface="Helvetica"/>
              <a:sym typeface="Helvetic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29"/>
          <p:cNvSpPr txBox="1"/>
          <p:nvPr/>
        </p:nvSpPr>
        <p:spPr>
          <a:xfrm>
            <a:off x="146350" y="146350"/>
            <a:ext cx="8656200" cy="315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6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t/>
            </a:r>
            <a:endParaRPr sz="19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t/>
            </a:r>
            <a:endParaRPr sz="19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sz="29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rPr lang="en" sz="4000">
                <a:solidFill>
                  <a:srgbClr val="015965"/>
                </a:solidFill>
                <a:latin typeface="Helvetica"/>
                <a:ea typeface="Helvetica"/>
                <a:cs typeface="Helvetica"/>
                <a:sym typeface="Helvetica"/>
              </a:rPr>
              <a:t>How Will The Winners </a:t>
            </a:r>
            <a:endParaRPr sz="40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rPr lang="en" sz="4000">
                <a:solidFill>
                  <a:srgbClr val="015965"/>
                </a:solidFill>
                <a:latin typeface="Helvetica"/>
                <a:ea typeface="Helvetica"/>
                <a:cs typeface="Helvetica"/>
                <a:sym typeface="Helvetica"/>
              </a:rPr>
              <a:t>Receive Their Awards?</a:t>
            </a:r>
            <a:endParaRPr sz="4000">
              <a:solidFill>
                <a:srgbClr val="015965"/>
              </a:solidFill>
              <a:latin typeface="Helvetica"/>
              <a:ea typeface="Helvetica"/>
              <a:cs typeface="Helvetica"/>
              <a:sym typeface="Helvetic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30"/>
          <p:cNvSpPr txBox="1"/>
          <p:nvPr/>
        </p:nvSpPr>
        <p:spPr>
          <a:xfrm>
            <a:off x="125450" y="135900"/>
            <a:ext cx="8697900" cy="410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6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t/>
            </a:r>
            <a:endParaRPr sz="18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t/>
            </a:r>
            <a:endParaRPr sz="1800">
              <a:solidFill>
                <a:srgbClr val="015965"/>
              </a:solidFill>
              <a:latin typeface="Helvetica"/>
              <a:ea typeface="Helvetica"/>
              <a:cs typeface="Helvetica"/>
              <a:sym typeface="Helvetica"/>
            </a:endParaRPr>
          </a:p>
          <a:p>
            <a:pPr indent="-342900" lvl="0" marL="457200" rtl="0" algn="l">
              <a:lnSpc>
                <a:spcPct val="115000"/>
              </a:lnSpc>
              <a:spcBef>
                <a:spcPts val="0"/>
              </a:spcBef>
              <a:spcAft>
                <a:spcPts val="0"/>
              </a:spcAft>
              <a:buClr>
                <a:srgbClr val="015965"/>
              </a:buClr>
              <a:buSzPts val="1800"/>
              <a:buFont typeface="Helvetica"/>
              <a:buChar char="●"/>
            </a:pPr>
            <a:r>
              <a:rPr lang="en" sz="1800">
                <a:solidFill>
                  <a:srgbClr val="015965"/>
                </a:solidFill>
                <a:latin typeface="Helvetica"/>
                <a:ea typeface="Helvetica"/>
                <a:cs typeface="Helvetica"/>
                <a:sym typeface="Helvetica"/>
              </a:rPr>
              <a:t>The 10 Inspiring Automotive Women Award winners of 2025 will be invited to the IMI Awards Dinner in March to receive their awards at a private reception. </a:t>
            </a:r>
            <a:endParaRPr sz="1800">
              <a:solidFill>
                <a:srgbClr val="015965"/>
              </a:solidFill>
              <a:latin typeface="Helvetica"/>
              <a:ea typeface="Helvetica"/>
              <a:cs typeface="Helvetica"/>
              <a:sym typeface="Helvetica"/>
            </a:endParaRPr>
          </a:p>
          <a:p>
            <a:pPr indent="-342900" lvl="0" marL="457200" rtl="0" algn="l">
              <a:lnSpc>
                <a:spcPct val="115000"/>
              </a:lnSpc>
              <a:spcBef>
                <a:spcPts val="0"/>
              </a:spcBef>
              <a:spcAft>
                <a:spcPts val="0"/>
              </a:spcAft>
              <a:buClr>
                <a:srgbClr val="015965"/>
              </a:buClr>
              <a:buSzPts val="1800"/>
              <a:buFont typeface="Helvetica"/>
              <a:buChar char="●"/>
            </a:pPr>
            <a:r>
              <a:rPr lang="en" sz="1800">
                <a:solidFill>
                  <a:srgbClr val="015965"/>
                </a:solidFill>
                <a:latin typeface="Helvetica"/>
                <a:ea typeface="Helvetica"/>
                <a:cs typeface="Helvetica"/>
                <a:sym typeface="Helvetica"/>
              </a:rPr>
              <a:t>Each winner will receive a </a:t>
            </a:r>
            <a:r>
              <a:rPr lang="en" sz="1800">
                <a:solidFill>
                  <a:srgbClr val="015965"/>
                </a:solidFill>
                <a:latin typeface="Helvetica"/>
                <a:ea typeface="Helvetica"/>
                <a:cs typeface="Helvetica"/>
                <a:sym typeface="Helvetica"/>
              </a:rPr>
              <a:t>complimentary ticket to the dinner, and their companies will be encouraged to buy further tickets to the dinner for colleagues and friends to see them receive their award</a:t>
            </a:r>
            <a:r>
              <a:rPr lang="en" sz="1800">
                <a:solidFill>
                  <a:srgbClr val="015965"/>
                </a:solidFill>
                <a:latin typeface="Helvetica"/>
                <a:ea typeface="Helvetica"/>
                <a:cs typeface="Helvetica"/>
                <a:sym typeface="Helvetica"/>
              </a:rPr>
              <a:t> at the private reception  </a:t>
            </a:r>
            <a:endParaRPr sz="1800">
              <a:solidFill>
                <a:srgbClr val="015965"/>
              </a:solidFill>
              <a:latin typeface="Helvetica"/>
              <a:ea typeface="Helvetica"/>
              <a:cs typeface="Helvetica"/>
              <a:sym typeface="Helvetica"/>
            </a:endParaRPr>
          </a:p>
          <a:p>
            <a:pPr indent="-342900" lvl="0" marL="457200" rtl="0" algn="l">
              <a:lnSpc>
                <a:spcPct val="115000"/>
              </a:lnSpc>
              <a:spcBef>
                <a:spcPts val="0"/>
              </a:spcBef>
              <a:spcAft>
                <a:spcPts val="0"/>
              </a:spcAft>
              <a:buClr>
                <a:srgbClr val="015965"/>
              </a:buClr>
              <a:buSzPts val="1800"/>
              <a:buFont typeface="Helvetica"/>
              <a:buChar char="●"/>
            </a:pPr>
            <a:r>
              <a:rPr lang="en" sz="1800">
                <a:solidFill>
                  <a:srgbClr val="015965"/>
                </a:solidFill>
                <a:latin typeface="Helvetica"/>
                <a:ea typeface="Helvetica"/>
                <a:cs typeface="Helvetica"/>
                <a:sym typeface="Helvetica"/>
              </a:rPr>
              <a:t>The 10 winners will be revealed at the dinner as the shortlist for the Automotive 30% Club IAW of the Year Award in association with The IMI</a:t>
            </a:r>
            <a:endParaRPr sz="1800">
              <a:solidFill>
                <a:srgbClr val="015965"/>
              </a:solidFill>
              <a:latin typeface="Helvetica"/>
              <a:ea typeface="Helvetica"/>
              <a:cs typeface="Helvetica"/>
              <a:sym typeface="Helvetica"/>
            </a:endParaRPr>
          </a:p>
          <a:p>
            <a:pPr indent="-342900" lvl="0" marL="457200" rtl="0" algn="l">
              <a:lnSpc>
                <a:spcPct val="115000"/>
              </a:lnSpc>
              <a:spcBef>
                <a:spcPts val="0"/>
              </a:spcBef>
              <a:spcAft>
                <a:spcPts val="0"/>
              </a:spcAft>
              <a:buClr>
                <a:srgbClr val="015965"/>
              </a:buClr>
              <a:buSzPts val="1800"/>
              <a:buFont typeface="Helvetica"/>
              <a:buChar char="●"/>
            </a:pPr>
            <a:r>
              <a:rPr lang="en" sz="1800">
                <a:solidFill>
                  <a:srgbClr val="015965"/>
                </a:solidFill>
                <a:latin typeface="Helvetica"/>
                <a:ea typeface="Helvetica"/>
                <a:cs typeface="Helvetica"/>
                <a:sym typeface="Helvetica"/>
              </a:rPr>
              <a:t>Julia Muir will present the overall winner with her award during the main IMI Awards ceremony</a:t>
            </a:r>
            <a:endParaRPr sz="1800">
              <a:solidFill>
                <a:srgbClr val="015965"/>
              </a:solidFill>
              <a:latin typeface="Helvetica"/>
              <a:ea typeface="Helvetica"/>
              <a:cs typeface="Helvetica"/>
              <a:sym typeface="Helvetic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31"/>
          <p:cNvSpPr txBox="1"/>
          <p:nvPr/>
        </p:nvSpPr>
        <p:spPr>
          <a:xfrm>
            <a:off x="261350" y="271800"/>
            <a:ext cx="8593500" cy="453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600">
              <a:solidFill>
                <a:srgbClr val="015965"/>
              </a:solidFill>
              <a:latin typeface="Helvetica"/>
              <a:ea typeface="Helvetica"/>
              <a:cs typeface="Helvetica"/>
              <a:sym typeface="Helvetica"/>
            </a:endParaRPr>
          </a:p>
          <a:p>
            <a:pPr indent="0" lvl="0" marL="0" rtl="0" algn="l">
              <a:lnSpc>
                <a:spcPct val="115000"/>
              </a:lnSpc>
              <a:spcBef>
                <a:spcPts val="0"/>
              </a:spcBef>
              <a:spcAft>
                <a:spcPts val="0"/>
              </a:spcAft>
              <a:buNone/>
            </a:pPr>
            <a:r>
              <a:t/>
            </a:r>
            <a:endParaRPr sz="29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rPr lang="en" sz="4000">
                <a:solidFill>
                  <a:srgbClr val="015965"/>
                </a:solidFill>
                <a:latin typeface="Helvetica"/>
                <a:ea typeface="Helvetica"/>
                <a:cs typeface="Helvetica"/>
                <a:sym typeface="Helvetica"/>
              </a:rPr>
              <a:t>Let’s hit over 500 </a:t>
            </a:r>
            <a:endParaRPr sz="40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rPr lang="en" sz="4000">
                <a:solidFill>
                  <a:srgbClr val="015965"/>
                </a:solidFill>
                <a:latin typeface="Helvetica"/>
                <a:ea typeface="Helvetica"/>
                <a:cs typeface="Helvetica"/>
                <a:sym typeface="Helvetica"/>
              </a:rPr>
              <a:t>nominations this year!</a:t>
            </a:r>
            <a:endParaRPr sz="40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sz="40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rPr lang="en" sz="1800">
                <a:solidFill>
                  <a:srgbClr val="015965"/>
                </a:solidFill>
                <a:latin typeface="Helvetica"/>
                <a:ea typeface="Helvetica"/>
                <a:cs typeface="Helvetica"/>
                <a:sym typeface="Helvetica"/>
              </a:rPr>
              <a:t>With thanks to </a:t>
            </a:r>
            <a:endParaRPr sz="18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sz="18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t/>
            </a:r>
            <a:endParaRPr sz="4000">
              <a:solidFill>
                <a:srgbClr val="015965"/>
              </a:solidFill>
              <a:latin typeface="Helvetica"/>
              <a:ea typeface="Helvetica"/>
              <a:cs typeface="Helvetica"/>
              <a:sym typeface="Helvetica"/>
            </a:endParaRPr>
          </a:p>
        </p:txBody>
      </p:sp>
      <p:pic>
        <p:nvPicPr>
          <p:cNvPr id="157" name="Google Shape;157;p31"/>
          <p:cNvPicPr preferRelativeResize="0"/>
          <p:nvPr/>
        </p:nvPicPr>
        <p:blipFill>
          <a:blip r:embed="rId4">
            <a:alphaModFix/>
          </a:blip>
          <a:stretch>
            <a:fillRect/>
          </a:stretch>
        </p:blipFill>
        <p:spPr>
          <a:xfrm>
            <a:off x="1034954" y="3839916"/>
            <a:ext cx="1785221" cy="468025"/>
          </a:xfrm>
          <a:prstGeom prst="rect">
            <a:avLst/>
          </a:prstGeom>
          <a:noFill/>
          <a:ln>
            <a:noFill/>
          </a:ln>
        </p:spPr>
      </p:pic>
      <p:pic>
        <p:nvPicPr>
          <p:cNvPr id="158" name="Google Shape;158;p31"/>
          <p:cNvPicPr preferRelativeResize="0"/>
          <p:nvPr/>
        </p:nvPicPr>
        <p:blipFill>
          <a:blip r:embed="rId5">
            <a:alphaModFix/>
          </a:blip>
          <a:stretch>
            <a:fillRect/>
          </a:stretch>
        </p:blipFill>
        <p:spPr>
          <a:xfrm>
            <a:off x="3187317" y="3778192"/>
            <a:ext cx="2760725" cy="821475"/>
          </a:xfrm>
          <a:prstGeom prst="rect">
            <a:avLst/>
          </a:prstGeom>
          <a:noFill/>
          <a:ln>
            <a:noFill/>
          </a:ln>
        </p:spPr>
      </p:pic>
      <p:pic>
        <p:nvPicPr>
          <p:cNvPr id="159" name="Google Shape;159;p31"/>
          <p:cNvPicPr preferRelativeResize="0"/>
          <p:nvPr/>
        </p:nvPicPr>
        <p:blipFill>
          <a:blip r:embed="rId6">
            <a:alphaModFix/>
          </a:blip>
          <a:stretch>
            <a:fillRect/>
          </a:stretch>
        </p:blipFill>
        <p:spPr>
          <a:xfrm>
            <a:off x="6163075" y="3860375"/>
            <a:ext cx="1656727" cy="42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4"/>
          <p:cNvSpPr txBox="1"/>
          <p:nvPr/>
        </p:nvSpPr>
        <p:spPr>
          <a:xfrm>
            <a:off x="899075" y="1505425"/>
            <a:ext cx="7077600" cy="1508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4000">
                <a:solidFill>
                  <a:srgbClr val="015965"/>
                </a:solidFill>
                <a:latin typeface="Helvetica"/>
                <a:ea typeface="Helvetica"/>
                <a:cs typeface="Helvetica"/>
                <a:sym typeface="Helvetica"/>
              </a:rPr>
              <a:t>What Is the Criteria for an</a:t>
            </a:r>
            <a:endParaRPr sz="40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rPr lang="en" sz="4000">
                <a:solidFill>
                  <a:srgbClr val="015965"/>
                </a:solidFill>
                <a:latin typeface="Helvetica"/>
                <a:ea typeface="Helvetica"/>
                <a:cs typeface="Helvetica"/>
                <a:sym typeface="Helvetica"/>
              </a:rPr>
              <a:t>Inspiring Automotive Woman?  </a:t>
            </a:r>
            <a:endParaRPr sz="4000">
              <a:solidFill>
                <a:srgbClr val="015965"/>
              </a:solidFill>
              <a:latin typeface="Helvetica"/>
              <a:ea typeface="Helvetica"/>
              <a:cs typeface="Helvetica"/>
              <a:sym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5"/>
          <p:cNvSpPr txBox="1"/>
          <p:nvPr/>
        </p:nvSpPr>
        <p:spPr>
          <a:xfrm>
            <a:off x="188175" y="1139525"/>
            <a:ext cx="8886000" cy="37635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H</a:t>
            </a:r>
            <a:r>
              <a:rPr lang="en" sz="1900">
                <a:solidFill>
                  <a:srgbClr val="015965"/>
                </a:solidFill>
                <a:latin typeface="Helvetica"/>
                <a:ea typeface="Helvetica"/>
                <a:cs typeface="Helvetica"/>
                <a:sym typeface="Helvetica"/>
              </a:rPr>
              <a:t>elping to promote the company as an employer of choice for women</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Undertaking school / college / university outreach</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Establishing a D&amp;I or women's network</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Mentoring or coaching female colleagues</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Creating solutions and policies to help women to thrive in the workplace </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Being a visible female automotive influencer / spokesperson in the media</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Raising awareness of intersectionality and underrepresented female groups</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Being an inspirational female role model</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Inspiring you or her peers to create an inclusive culture</a:t>
            </a:r>
            <a:endParaRPr sz="1900">
              <a:solidFill>
                <a:srgbClr val="015965"/>
              </a:solidFill>
              <a:latin typeface="Helvetica"/>
              <a:ea typeface="Helvetica"/>
              <a:cs typeface="Helvetica"/>
              <a:sym typeface="Helvetica"/>
            </a:endParaRPr>
          </a:p>
          <a:p>
            <a:pPr indent="-349250" lvl="0" marL="457200" rtl="0" algn="l">
              <a:lnSpc>
                <a:spcPct val="115000"/>
              </a:lnSpc>
              <a:spcBef>
                <a:spcPts val="0"/>
              </a:spcBef>
              <a:spcAft>
                <a:spcPts val="0"/>
              </a:spcAft>
              <a:buClr>
                <a:srgbClr val="015965"/>
              </a:buClr>
              <a:buSzPts val="1900"/>
              <a:buFont typeface="Helvetica"/>
              <a:buChar char="●"/>
            </a:pPr>
            <a:r>
              <a:rPr lang="en" sz="1900">
                <a:solidFill>
                  <a:srgbClr val="015965"/>
                </a:solidFill>
                <a:latin typeface="Helvetica"/>
                <a:ea typeface="Helvetica"/>
                <a:cs typeface="Helvetica"/>
                <a:sym typeface="Helvetica"/>
              </a:rPr>
              <a:t>Driving change to ensure we serve female customers better</a:t>
            </a:r>
            <a:endParaRPr sz="1900">
              <a:solidFill>
                <a:srgbClr val="015965"/>
              </a:solidFill>
              <a:latin typeface="Helvetica"/>
              <a:ea typeface="Helvetica"/>
              <a:cs typeface="Helvetica"/>
              <a:sym typeface="Helvetica"/>
            </a:endParaRPr>
          </a:p>
          <a:p>
            <a:pPr indent="0" lvl="0" marL="0" rtl="0" algn="l">
              <a:spcBef>
                <a:spcPts val="0"/>
              </a:spcBef>
              <a:spcAft>
                <a:spcPts val="0"/>
              </a:spcAft>
              <a:buNone/>
            </a:pPr>
            <a:r>
              <a:rPr i="1" lang="en">
                <a:solidFill>
                  <a:srgbClr val="015965"/>
                </a:solidFill>
                <a:latin typeface="Helvetica"/>
                <a:ea typeface="Helvetica"/>
                <a:cs typeface="Helvetica"/>
                <a:sym typeface="Helvetica"/>
              </a:rPr>
              <a:t>.</a:t>
            </a:r>
            <a:endParaRPr/>
          </a:p>
        </p:txBody>
      </p:sp>
      <p:sp>
        <p:nvSpPr>
          <p:cNvPr id="69" name="Google Shape;69;p15"/>
          <p:cNvSpPr txBox="1"/>
          <p:nvPr/>
        </p:nvSpPr>
        <p:spPr>
          <a:xfrm>
            <a:off x="230000" y="418175"/>
            <a:ext cx="86247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500">
                <a:solidFill>
                  <a:srgbClr val="015965"/>
                </a:solidFill>
                <a:latin typeface="Helvetica"/>
                <a:ea typeface="Helvetica"/>
                <a:cs typeface="Helvetica"/>
                <a:sym typeface="Helvetica"/>
              </a:rPr>
              <a:t>An Inspiring Automotive Woman is</a:t>
            </a:r>
            <a:r>
              <a:rPr b="1" lang="en" sz="2200">
                <a:solidFill>
                  <a:srgbClr val="015965"/>
                </a:solidFill>
                <a:latin typeface="Helvetica"/>
                <a:ea typeface="Helvetica"/>
                <a:cs typeface="Helvetica"/>
                <a:sym typeface="Helvetica"/>
              </a:rPr>
              <a:t>:</a:t>
            </a:r>
            <a:endParaRPr b="1" sz="2200">
              <a:solidFill>
                <a:srgbClr val="015965"/>
              </a:solidFill>
              <a:latin typeface="Helvetica"/>
              <a:ea typeface="Helvetica"/>
              <a:cs typeface="Helvetica"/>
              <a:sym typeface="Helvetic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6"/>
          <p:cNvSpPr txBox="1"/>
          <p:nvPr/>
        </p:nvSpPr>
        <p:spPr>
          <a:xfrm>
            <a:off x="261350" y="1087250"/>
            <a:ext cx="8593500" cy="221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4000">
                <a:solidFill>
                  <a:srgbClr val="015965"/>
                </a:solidFill>
                <a:latin typeface="Helvetica"/>
                <a:ea typeface="Helvetica"/>
                <a:cs typeface="Helvetica"/>
                <a:sym typeface="Helvetica"/>
              </a:rPr>
              <a:t> </a:t>
            </a:r>
            <a:endParaRPr sz="40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rPr lang="en" sz="4000">
                <a:solidFill>
                  <a:srgbClr val="015965"/>
                </a:solidFill>
                <a:latin typeface="Helvetica"/>
                <a:ea typeface="Helvetica"/>
                <a:cs typeface="Helvetica"/>
                <a:sym typeface="Helvetica"/>
              </a:rPr>
              <a:t>What Should the LinkedIn </a:t>
            </a:r>
            <a:endParaRPr sz="4000">
              <a:solidFill>
                <a:srgbClr val="015965"/>
              </a:solidFill>
              <a:latin typeface="Helvetica"/>
              <a:ea typeface="Helvetica"/>
              <a:cs typeface="Helvetica"/>
              <a:sym typeface="Helvetica"/>
            </a:endParaRPr>
          </a:p>
          <a:p>
            <a:pPr indent="0" lvl="0" marL="0" rtl="0" algn="ctr">
              <a:lnSpc>
                <a:spcPct val="115000"/>
              </a:lnSpc>
              <a:spcBef>
                <a:spcPts val="0"/>
              </a:spcBef>
              <a:spcAft>
                <a:spcPts val="0"/>
              </a:spcAft>
              <a:buNone/>
            </a:pPr>
            <a:r>
              <a:rPr lang="en" sz="4000">
                <a:solidFill>
                  <a:srgbClr val="015965"/>
                </a:solidFill>
                <a:latin typeface="Helvetica"/>
                <a:ea typeface="Helvetica"/>
                <a:cs typeface="Helvetica"/>
                <a:sym typeface="Helvetica"/>
              </a:rPr>
              <a:t>Post Look Like ?</a:t>
            </a:r>
            <a:endParaRPr sz="4000">
              <a:solidFill>
                <a:srgbClr val="015965"/>
              </a:solidFill>
              <a:latin typeface="Helvetica"/>
              <a:ea typeface="Helvetica"/>
              <a:cs typeface="Helvetica"/>
              <a:sym typeface="Helvetic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pic>
        <p:nvPicPr>
          <p:cNvPr id="79" name="Google Shape;79;p17"/>
          <p:cNvPicPr preferRelativeResize="0"/>
          <p:nvPr/>
        </p:nvPicPr>
        <p:blipFill>
          <a:blip r:embed="rId4">
            <a:alphaModFix/>
          </a:blip>
          <a:stretch>
            <a:fillRect/>
          </a:stretch>
        </p:blipFill>
        <p:spPr>
          <a:xfrm>
            <a:off x="4427300" y="477488"/>
            <a:ext cx="4188525" cy="4188525"/>
          </a:xfrm>
          <a:prstGeom prst="rect">
            <a:avLst/>
          </a:prstGeom>
          <a:noFill/>
          <a:ln>
            <a:noFill/>
          </a:ln>
        </p:spPr>
      </p:pic>
      <p:sp>
        <p:nvSpPr>
          <p:cNvPr id="80" name="Google Shape;80;p17"/>
          <p:cNvSpPr txBox="1"/>
          <p:nvPr/>
        </p:nvSpPr>
        <p:spPr>
          <a:xfrm>
            <a:off x="334525" y="1881775"/>
            <a:ext cx="4092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15965"/>
                </a:solidFill>
              </a:rPr>
              <a:t>Use this template if you have permission to use a </a:t>
            </a:r>
            <a:r>
              <a:rPr lang="en" sz="1800">
                <a:solidFill>
                  <a:srgbClr val="015965"/>
                </a:solidFill>
              </a:rPr>
              <a:t>photo</a:t>
            </a:r>
            <a:r>
              <a:rPr lang="en" sz="1800">
                <a:solidFill>
                  <a:srgbClr val="015965"/>
                </a:solidFill>
              </a:rPr>
              <a:t> of your </a:t>
            </a:r>
            <a:endParaRPr sz="1800">
              <a:solidFill>
                <a:srgbClr val="015965"/>
              </a:solidFill>
            </a:endParaRPr>
          </a:p>
          <a:p>
            <a:pPr indent="0" lvl="0" marL="0" rtl="0" algn="l">
              <a:spcBef>
                <a:spcPts val="0"/>
              </a:spcBef>
              <a:spcAft>
                <a:spcPts val="0"/>
              </a:spcAft>
              <a:buNone/>
            </a:pPr>
            <a:r>
              <a:rPr lang="en" sz="1800">
                <a:solidFill>
                  <a:srgbClr val="015965"/>
                </a:solidFill>
              </a:rPr>
              <a:t>Inspiring Automotive Woman</a:t>
            </a:r>
            <a:endParaRPr sz="1800">
              <a:solidFill>
                <a:srgbClr val="01596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pic>
        <p:nvPicPr>
          <p:cNvPr id="85" name="Google Shape;85;p18"/>
          <p:cNvPicPr preferRelativeResize="0"/>
          <p:nvPr/>
        </p:nvPicPr>
        <p:blipFill>
          <a:blip r:embed="rId4">
            <a:alphaModFix/>
          </a:blip>
          <a:stretch>
            <a:fillRect/>
          </a:stretch>
        </p:blipFill>
        <p:spPr>
          <a:xfrm>
            <a:off x="4572000" y="544675"/>
            <a:ext cx="4087149" cy="4087149"/>
          </a:xfrm>
          <a:prstGeom prst="rect">
            <a:avLst/>
          </a:prstGeom>
          <a:noFill/>
          <a:ln>
            <a:noFill/>
          </a:ln>
        </p:spPr>
      </p:pic>
      <p:sp>
        <p:nvSpPr>
          <p:cNvPr id="86" name="Google Shape;86;p18"/>
          <p:cNvSpPr txBox="1"/>
          <p:nvPr/>
        </p:nvSpPr>
        <p:spPr>
          <a:xfrm>
            <a:off x="313625" y="1996775"/>
            <a:ext cx="4258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15965"/>
                </a:solidFill>
              </a:rPr>
              <a:t>Here is an example, showing an </a:t>
            </a:r>
            <a:endParaRPr sz="1800">
              <a:solidFill>
                <a:srgbClr val="015965"/>
              </a:solidFill>
            </a:endParaRPr>
          </a:p>
          <a:p>
            <a:pPr indent="0" lvl="0" marL="0" rtl="0" algn="l">
              <a:spcBef>
                <a:spcPts val="0"/>
              </a:spcBef>
              <a:spcAft>
                <a:spcPts val="0"/>
              </a:spcAft>
              <a:buNone/>
            </a:pPr>
            <a:r>
              <a:rPr lang="en" sz="1800">
                <a:solidFill>
                  <a:srgbClr val="015965"/>
                </a:solidFill>
              </a:rPr>
              <a:t>image of Alison Ross, our 2024 overall Inspiring Automotive Woman </a:t>
            </a:r>
            <a:endParaRPr sz="1800">
              <a:solidFill>
                <a:srgbClr val="015965"/>
              </a:solidFill>
            </a:endParaRPr>
          </a:p>
          <a:p>
            <a:pPr indent="0" lvl="0" marL="0" rtl="0" algn="l">
              <a:spcBef>
                <a:spcPts val="0"/>
              </a:spcBef>
              <a:spcAft>
                <a:spcPts val="0"/>
              </a:spcAft>
              <a:buNone/>
            </a:pPr>
            <a:r>
              <a:rPr lang="en" sz="1800">
                <a:solidFill>
                  <a:srgbClr val="015965"/>
                </a:solidFill>
              </a:rPr>
              <a:t>of the Year</a:t>
            </a:r>
            <a:endParaRPr sz="1800">
              <a:solidFill>
                <a:srgbClr val="01596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pic>
        <p:nvPicPr>
          <p:cNvPr id="91" name="Google Shape;91;p19"/>
          <p:cNvPicPr preferRelativeResize="0"/>
          <p:nvPr/>
        </p:nvPicPr>
        <p:blipFill>
          <a:blip r:embed="rId4">
            <a:alphaModFix/>
          </a:blip>
          <a:stretch>
            <a:fillRect/>
          </a:stretch>
        </p:blipFill>
        <p:spPr>
          <a:xfrm>
            <a:off x="4572000" y="626025"/>
            <a:ext cx="3891450" cy="3891450"/>
          </a:xfrm>
          <a:prstGeom prst="rect">
            <a:avLst/>
          </a:prstGeom>
          <a:noFill/>
          <a:ln>
            <a:noFill/>
          </a:ln>
        </p:spPr>
      </p:pic>
      <p:sp>
        <p:nvSpPr>
          <p:cNvPr id="92" name="Google Shape;92;p19"/>
          <p:cNvSpPr txBox="1"/>
          <p:nvPr/>
        </p:nvSpPr>
        <p:spPr>
          <a:xfrm>
            <a:off x="595900" y="1756325"/>
            <a:ext cx="3975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15965"/>
                </a:solidFill>
              </a:rPr>
              <a:t>Use this template if you </a:t>
            </a:r>
            <a:r>
              <a:rPr b="1" lang="en" sz="1800">
                <a:solidFill>
                  <a:srgbClr val="015965"/>
                </a:solidFill>
              </a:rPr>
              <a:t>do not </a:t>
            </a:r>
            <a:endParaRPr b="1" sz="1800">
              <a:solidFill>
                <a:srgbClr val="015965"/>
              </a:solidFill>
            </a:endParaRPr>
          </a:p>
          <a:p>
            <a:pPr indent="0" lvl="0" marL="0" rtl="0" algn="l">
              <a:spcBef>
                <a:spcPts val="0"/>
              </a:spcBef>
              <a:spcAft>
                <a:spcPts val="0"/>
              </a:spcAft>
              <a:buNone/>
            </a:pPr>
            <a:r>
              <a:rPr b="1" lang="en" sz="1800">
                <a:solidFill>
                  <a:srgbClr val="015965"/>
                </a:solidFill>
              </a:rPr>
              <a:t>have permission to use a photo</a:t>
            </a:r>
            <a:r>
              <a:rPr lang="en" sz="1800">
                <a:solidFill>
                  <a:srgbClr val="015965"/>
                </a:solidFill>
              </a:rPr>
              <a:t> of your Inspiring </a:t>
            </a:r>
            <a:r>
              <a:rPr lang="en" sz="1800">
                <a:solidFill>
                  <a:srgbClr val="015965"/>
                </a:solidFill>
              </a:rPr>
              <a:t>automotive</a:t>
            </a:r>
            <a:r>
              <a:rPr lang="en" sz="1800">
                <a:solidFill>
                  <a:srgbClr val="015965"/>
                </a:solidFill>
              </a:rPr>
              <a:t> Woman.</a:t>
            </a:r>
            <a:endParaRPr sz="1800">
              <a:solidFill>
                <a:srgbClr val="015965"/>
              </a:solidFill>
            </a:endParaRPr>
          </a:p>
          <a:p>
            <a:pPr indent="0" lvl="0" marL="0" rtl="0" algn="l">
              <a:spcBef>
                <a:spcPts val="0"/>
              </a:spcBef>
              <a:spcAft>
                <a:spcPts val="0"/>
              </a:spcAft>
              <a:buNone/>
            </a:pPr>
            <a:r>
              <a:t/>
            </a:r>
            <a:endParaRPr sz="1800">
              <a:solidFill>
                <a:srgbClr val="015965"/>
              </a:solidFill>
            </a:endParaRPr>
          </a:p>
          <a:p>
            <a:pPr indent="0" lvl="0" marL="0" rtl="0" algn="l">
              <a:spcBef>
                <a:spcPts val="0"/>
              </a:spcBef>
              <a:spcAft>
                <a:spcPts val="0"/>
              </a:spcAft>
              <a:buNone/>
            </a:pPr>
            <a:r>
              <a:rPr lang="en" sz="1800">
                <a:solidFill>
                  <a:srgbClr val="015965"/>
                </a:solidFill>
              </a:rPr>
              <a:t>Insert her name via a text box </a:t>
            </a:r>
            <a:r>
              <a:rPr lang="en" sz="1800">
                <a:solidFill>
                  <a:srgbClr val="015965"/>
                </a:solidFill>
              </a:rPr>
              <a:t>across </a:t>
            </a:r>
            <a:endParaRPr sz="1800">
              <a:solidFill>
                <a:srgbClr val="015965"/>
              </a:solidFill>
            </a:endParaRPr>
          </a:p>
          <a:p>
            <a:pPr indent="0" lvl="0" marL="0" rtl="0" algn="l">
              <a:spcBef>
                <a:spcPts val="0"/>
              </a:spcBef>
              <a:spcAft>
                <a:spcPts val="0"/>
              </a:spcAft>
              <a:buNone/>
            </a:pPr>
            <a:r>
              <a:rPr lang="en" sz="1800">
                <a:solidFill>
                  <a:srgbClr val="015965"/>
                </a:solidFill>
              </a:rPr>
              <a:t>the green ribbon. </a:t>
            </a:r>
            <a:endParaRPr sz="1800">
              <a:solidFill>
                <a:srgbClr val="015965"/>
              </a:solidFill>
            </a:endParaRPr>
          </a:p>
          <a:p>
            <a:pPr indent="0" lvl="0" marL="0" rtl="0" algn="l">
              <a:spcBef>
                <a:spcPts val="0"/>
              </a:spcBef>
              <a:spcAft>
                <a:spcPts val="0"/>
              </a:spcAft>
              <a:buNone/>
            </a:pPr>
            <a:r>
              <a:t/>
            </a:r>
            <a:endParaRPr sz="1800">
              <a:solidFill>
                <a:srgbClr val="01596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pic>
        <p:nvPicPr>
          <p:cNvPr id="97" name="Google Shape;97;p20"/>
          <p:cNvPicPr preferRelativeResize="0"/>
          <p:nvPr/>
        </p:nvPicPr>
        <p:blipFill>
          <a:blip r:embed="rId4">
            <a:alphaModFix/>
          </a:blip>
          <a:stretch>
            <a:fillRect/>
          </a:stretch>
        </p:blipFill>
        <p:spPr>
          <a:xfrm>
            <a:off x="4572000" y="538500"/>
            <a:ext cx="4060326" cy="4060326"/>
          </a:xfrm>
          <a:prstGeom prst="rect">
            <a:avLst/>
          </a:prstGeom>
          <a:noFill/>
          <a:ln>
            <a:noFill/>
          </a:ln>
        </p:spPr>
      </p:pic>
      <p:sp>
        <p:nvSpPr>
          <p:cNvPr id="98" name="Google Shape;98;p20"/>
          <p:cNvSpPr txBox="1"/>
          <p:nvPr/>
        </p:nvSpPr>
        <p:spPr>
          <a:xfrm>
            <a:off x="815425" y="1850400"/>
            <a:ext cx="682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15965"/>
                </a:solidFill>
              </a:rPr>
              <a:t>Here is an example, using the</a:t>
            </a:r>
            <a:endParaRPr sz="1800">
              <a:solidFill>
                <a:srgbClr val="015965"/>
              </a:solidFill>
            </a:endParaRPr>
          </a:p>
          <a:p>
            <a:pPr indent="0" lvl="0" marL="0" rtl="0" algn="l">
              <a:spcBef>
                <a:spcPts val="0"/>
              </a:spcBef>
              <a:spcAft>
                <a:spcPts val="0"/>
              </a:spcAft>
              <a:buNone/>
            </a:pPr>
            <a:r>
              <a:rPr lang="en" sz="1800">
                <a:solidFill>
                  <a:srgbClr val="015965"/>
                </a:solidFill>
              </a:rPr>
              <a:t>name of Alison Ross.</a:t>
            </a:r>
            <a:endParaRPr sz="1800">
              <a:solidFill>
                <a:srgbClr val="01596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1"/>
          <p:cNvSpPr txBox="1"/>
          <p:nvPr/>
        </p:nvSpPr>
        <p:spPr>
          <a:xfrm>
            <a:off x="324075" y="637700"/>
            <a:ext cx="8321100" cy="3678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b="1" lang="en" sz="2500">
                <a:solidFill>
                  <a:srgbClr val="015965"/>
                </a:solidFill>
                <a:latin typeface="Helvetica"/>
                <a:ea typeface="Helvetica"/>
                <a:cs typeface="Helvetica"/>
                <a:sym typeface="Helvetica"/>
              </a:rPr>
              <a:t>The text of your LinkedIn post should start with:</a:t>
            </a:r>
            <a:endParaRPr b="1" sz="25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t/>
            </a:r>
            <a:endParaRPr sz="25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rPr lang="en" sz="2000">
                <a:solidFill>
                  <a:srgbClr val="015965"/>
                </a:solidFill>
                <a:latin typeface="Helvetica"/>
                <a:ea typeface="Helvetica"/>
                <a:cs typeface="Helvetica"/>
                <a:sym typeface="Helvetica"/>
              </a:rPr>
              <a:t>“The automotive woman who inspires me is {NAME} because…..………………………………{insert reason}</a:t>
            </a:r>
            <a:endParaRPr sz="20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t/>
            </a:r>
            <a:endParaRPr b="1" sz="20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rPr b="1" lang="en" sz="2500">
                <a:solidFill>
                  <a:srgbClr val="015965"/>
                </a:solidFill>
                <a:latin typeface="Helvetica"/>
                <a:ea typeface="Helvetica"/>
                <a:cs typeface="Helvetica"/>
                <a:sym typeface="Helvetica"/>
              </a:rPr>
              <a:t>The text of your LinkedIn post should end with:</a:t>
            </a:r>
            <a:endParaRPr b="1" sz="25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t/>
            </a:r>
            <a:endParaRPr sz="25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rPr lang="en" sz="2000">
                <a:solidFill>
                  <a:srgbClr val="015965"/>
                </a:solidFill>
                <a:latin typeface="Helvetica"/>
                <a:ea typeface="Helvetica"/>
                <a:cs typeface="Helvetica"/>
                <a:sym typeface="Helvetica"/>
              </a:rPr>
              <a:t>“That is why {NAME} is an #InspiringAutomotiveWoman.</a:t>
            </a:r>
            <a:endParaRPr sz="2000">
              <a:solidFill>
                <a:srgbClr val="015965"/>
              </a:solidFill>
              <a:latin typeface="Helvetica"/>
              <a:ea typeface="Helvetica"/>
              <a:cs typeface="Helvetica"/>
              <a:sym typeface="Helvetica"/>
            </a:endParaRPr>
          </a:p>
          <a:p>
            <a:pPr indent="0" lvl="0" marL="457200" rtl="0" algn="l">
              <a:lnSpc>
                <a:spcPct val="115000"/>
              </a:lnSpc>
              <a:spcBef>
                <a:spcPts val="0"/>
              </a:spcBef>
              <a:spcAft>
                <a:spcPts val="0"/>
              </a:spcAft>
              <a:buNone/>
            </a:pPr>
            <a:r>
              <a:rPr lang="en" sz="2000">
                <a:solidFill>
                  <a:srgbClr val="015965"/>
                </a:solidFill>
                <a:latin typeface="Helvetica"/>
                <a:ea typeface="Helvetica"/>
                <a:cs typeface="Helvetica"/>
                <a:sym typeface="Helvetica"/>
              </a:rPr>
              <a:t>So, #WhoInspiresYou ?</a:t>
            </a:r>
            <a:r>
              <a:rPr i="1" lang="en" sz="2000">
                <a:solidFill>
                  <a:srgbClr val="015965"/>
                </a:solidFill>
                <a:latin typeface="Helvetica"/>
                <a:ea typeface="Helvetica"/>
                <a:cs typeface="Helvetica"/>
                <a:sym typeface="Helvetica"/>
              </a:rPr>
              <a:t>”</a:t>
            </a:r>
            <a:endParaRPr i="1" sz="2000">
              <a:solidFill>
                <a:srgbClr val="015965"/>
              </a:solidFill>
              <a:latin typeface="Helvetica"/>
              <a:ea typeface="Helvetica"/>
              <a:cs typeface="Helvetica"/>
              <a:sym typeface="Helvetic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